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Lst>
  <p:sldSz cy="5143500" cx="9144000"/>
  <p:notesSz cx="6858000" cy="9144000"/>
  <p:embeddedFontLst>
    <p:embeddedFont>
      <p:font typeface="Nunito"/>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Nunito-regular.fntdata"/><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font" Target="fonts/Nunito-italic.fntdata"/><Relationship Id="rId63" Type="http://schemas.openxmlformats.org/officeDocument/2006/relationships/font" Target="fonts/Nunito-bold.fntdata"/><Relationship Id="rId22" Type="http://schemas.openxmlformats.org/officeDocument/2006/relationships/slide" Target="slides/slide18.xml"/><Relationship Id="rId21" Type="http://schemas.openxmlformats.org/officeDocument/2006/relationships/slide" Target="slides/slide17.xml"/><Relationship Id="rId65" Type="http://schemas.openxmlformats.org/officeDocument/2006/relationships/font" Target="fonts/Nunito-boldItalic.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2" name="Shape 3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6" name="Shape 3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2" name="Shape 3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8" name="Shape 3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Shape 3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6" name="Shape 3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Shape 4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2" name="Shape 4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Shape 4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7" name="Shape 4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4" name="Shape 4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Shape 4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9" name="Shape 4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Shape 4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7" name="Shape 4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0" name="Shape 4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Shape 4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9" name="Shape 4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Shape 4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4" name="Shape 4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Shape 4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4" name="Shape 4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Shape 4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4" name="Shape 4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Shape 4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2" name="Shape 4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Shape 4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7" name="Shape 4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Shape 5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8" name="Shape 5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Shape 5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6" name="Shape 5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Shape 5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5" name="Shape 5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Shape 10"/>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4" name="Shape 14"/>
          <p:cNvGrpSpPr/>
          <p:nvPr/>
        </p:nvGrpSpPr>
        <p:grpSpPr>
          <a:xfrm>
            <a:off x="255200" y="592"/>
            <a:ext cx="2250363" cy="1044300"/>
            <a:chOff x="255200" y="592"/>
            <a:chExt cx="2250363" cy="1044300"/>
          </a:xfrm>
        </p:grpSpPr>
        <p:sp>
          <p:nvSpPr>
            <p:cNvPr id="15" name="Shape 15"/>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 name="Shape 16"/>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 name="Shape 17"/>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 name="Shape 18"/>
          <p:cNvGrpSpPr/>
          <p:nvPr/>
        </p:nvGrpSpPr>
        <p:grpSpPr>
          <a:xfrm>
            <a:off x="905395" y="592"/>
            <a:ext cx="2250363" cy="1044300"/>
            <a:chOff x="905395" y="592"/>
            <a:chExt cx="2250363" cy="1044300"/>
          </a:xfrm>
        </p:grpSpPr>
        <p:sp>
          <p:nvSpPr>
            <p:cNvPr id="19" name="Shape 19"/>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2" name="Shape 22"/>
          <p:cNvGrpSpPr/>
          <p:nvPr/>
        </p:nvGrpSpPr>
        <p:grpSpPr>
          <a:xfrm>
            <a:off x="7057468" y="5088"/>
            <a:ext cx="1851282" cy="752108"/>
            <a:chOff x="6917201" y="0"/>
            <a:chExt cx="2227777" cy="863400"/>
          </a:xfrm>
        </p:grpSpPr>
        <p:sp>
          <p:nvSpPr>
            <p:cNvPr id="23" name="Shape 2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6" name="Shape 26"/>
          <p:cNvGrpSpPr/>
          <p:nvPr/>
        </p:nvGrpSpPr>
        <p:grpSpPr>
          <a:xfrm>
            <a:off x="6553032" y="4217852"/>
            <a:ext cx="2389068" cy="925737"/>
            <a:chOff x="6917201" y="0"/>
            <a:chExt cx="2227777" cy="863400"/>
          </a:xfrm>
        </p:grpSpPr>
        <p:sp>
          <p:nvSpPr>
            <p:cNvPr id="27" name="Shape 27"/>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30" name="Shape 30"/>
          <p:cNvGrpSpPr/>
          <p:nvPr/>
        </p:nvGrpSpPr>
        <p:grpSpPr>
          <a:xfrm>
            <a:off x="199149" y="4055652"/>
            <a:ext cx="2795414" cy="1083308"/>
            <a:chOff x="6917201" y="0"/>
            <a:chExt cx="2227777" cy="863400"/>
          </a:xfrm>
        </p:grpSpPr>
        <p:sp>
          <p:nvSpPr>
            <p:cNvPr id="31" name="Shape 31"/>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4" name="Shape 34"/>
          <p:cNvSpPr txBox="1"/>
          <p:nvPr>
            <p:ph type="ctrTitle"/>
          </p:nvPr>
        </p:nvSpPr>
        <p:spPr>
          <a:xfrm>
            <a:off x="1858703" y="1822833"/>
            <a:ext cx="5361300" cy="1448100"/>
          </a:xfrm>
          <a:prstGeom prst="rect">
            <a:avLst/>
          </a:prstGeom>
        </p:spPr>
        <p:txBody>
          <a:bodyPr anchorCtr="0" anchor="ctr"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Shape 35"/>
          <p:cNvSpPr txBox="1"/>
          <p:nvPr>
            <p:ph idx="1" type="subTitle"/>
          </p:nvPr>
        </p:nvSpPr>
        <p:spPr>
          <a:xfrm>
            <a:off x="1858700" y="3413158"/>
            <a:ext cx="5361300" cy="52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Shape 3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Shape 110"/>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1" name="Shape 111"/>
          <p:cNvGrpSpPr/>
          <p:nvPr/>
        </p:nvGrpSpPr>
        <p:grpSpPr>
          <a:xfrm>
            <a:off x="5959222" y="4119576"/>
            <a:ext cx="2520952" cy="1024165"/>
            <a:chOff x="6917201" y="0"/>
            <a:chExt cx="2227777" cy="863400"/>
          </a:xfrm>
        </p:grpSpPr>
        <p:sp>
          <p:nvSpPr>
            <p:cNvPr id="112" name="Shape 112"/>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Shape 11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15" name="Shape 115"/>
          <p:cNvGrpSpPr/>
          <p:nvPr/>
        </p:nvGrpSpPr>
        <p:grpSpPr>
          <a:xfrm>
            <a:off x="199149" y="2"/>
            <a:ext cx="2795414" cy="1083308"/>
            <a:chOff x="6917201" y="0"/>
            <a:chExt cx="2227777" cy="863400"/>
          </a:xfrm>
        </p:grpSpPr>
        <p:sp>
          <p:nvSpPr>
            <p:cNvPr id="116" name="Shape 116"/>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9" name="Shape 119"/>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Shape 120"/>
          <p:cNvSpPr txBox="1"/>
          <p:nvPr>
            <p:ph idx="1" type="body"/>
          </p:nvPr>
        </p:nvSpPr>
        <p:spPr>
          <a:xfrm>
            <a:off x="1385850" y="2863850"/>
            <a:ext cx="6372300" cy="641100"/>
          </a:xfrm>
          <a:prstGeom prst="rect">
            <a:avLst/>
          </a:prstGeom>
        </p:spPr>
        <p:txBody>
          <a:bodyPr anchorCtr="0" anchor="t" bIns="91425" lIns="91425" spcFirstLastPara="1" rIns="91425" wrap="square" tIns="91425"/>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Shape 12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Shape 12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Shape 38"/>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9" name="Shape 39"/>
          <p:cNvGrpSpPr/>
          <p:nvPr/>
        </p:nvGrpSpPr>
        <p:grpSpPr>
          <a:xfrm>
            <a:off x="5594191" y="3961115"/>
            <a:ext cx="2910145" cy="1182340"/>
            <a:chOff x="6917201" y="0"/>
            <a:chExt cx="2227777" cy="863400"/>
          </a:xfrm>
        </p:grpSpPr>
        <p:sp>
          <p:nvSpPr>
            <p:cNvPr id="40" name="Shape 40"/>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 name="Shape 4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 name="Shape 42"/>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3" name="Shape 43"/>
          <p:cNvGrpSpPr/>
          <p:nvPr/>
        </p:nvGrpSpPr>
        <p:grpSpPr>
          <a:xfrm>
            <a:off x="199149" y="2"/>
            <a:ext cx="2795414" cy="1083308"/>
            <a:chOff x="6917201" y="0"/>
            <a:chExt cx="2227777" cy="863400"/>
          </a:xfrm>
        </p:grpSpPr>
        <p:sp>
          <p:nvSpPr>
            <p:cNvPr id="44" name="Shape 44"/>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 name="Shape 45"/>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 name="Shape 46"/>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7" name="Shape 47"/>
          <p:cNvSpPr txBox="1"/>
          <p:nvPr>
            <p:ph type="title"/>
          </p:nvPr>
        </p:nvSpPr>
        <p:spPr>
          <a:xfrm>
            <a:off x="1888684" y="1746100"/>
            <a:ext cx="5377500" cy="16461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Shape 4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Shape 5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 name="Shape 5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Shape 54"/>
          <p:cNvSpPr txBox="1"/>
          <p:nvPr>
            <p:ph idx="1" type="body"/>
          </p:nvPr>
        </p:nvSpPr>
        <p:spPr>
          <a:xfrm>
            <a:off x="819150" y="1990725"/>
            <a:ext cx="75057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Shape 5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Shape 5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 name="Shape 60"/>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Shape 61"/>
          <p:cNvSpPr txBox="1"/>
          <p:nvPr>
            <p:ph idx="1" type="body"/>
          </p:nvPr>
        </p:nvSpPr>
        <p:spPr>
          <a:xfrm>
            <a:off x="819150"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Shape 62"/>
          <p:cNvSpPr txBox="1"/>
          <p:nvPr>
            <p:ph idx="2" type="body"/>
          </p:nvPr>
        </p:nvSpPr>
        <p:spPr>
          <a:xfrm>
            <a:off x="4638675"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Shape 6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Shape 6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 name="Shape 6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 name="Shape 6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 name="Shape 68"/>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Shape 6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Shape 71"/>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txBox="1"/>
          <p:nvPr>
            <p:ph type="title"/>
          </p:nvPr>
        </p:nvSpPr>
        <p:spPr>
          <a:xfrm>
            <a:off x="819150" y="845600"/>
            <a:ext cx="3709200" cy="1383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Shape 75"/>
          <p:cNvSpPr txBox="1"/>
          <p:nvPr>
            <p:ph idx="1" type="body"/>
          </p:nvPr>
        </p:nvSpPr>
        <p:spPr>
          <a:xfrm>
            <a:off x="830700" y="2319050"/>
            <a:ext cx="3709200" cy="2119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Shape 7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Shape 7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0" name="Shape 80"/>
          <p:cNvGrpSpPr/>
          <p:nvPr/>
        </p:nvGrpSpPr>
        <p:grpSpPr>
          <a:xfrm>
            <a:off x="255991" y="-118"/>
            <a:ext cx="2251347" cy="1043408"/>
            <a:chOff x="3961956" y="4383950"/>
            <a:chExt cx="1160548" cy="548700"/>
          </a:xfrm>
        </p:grpSpPr>
        <p:sp>
          <p:nvSpPr>
            <p:cNvPr id="81" name="Shape 81"/>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4" name="Shape 8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5" name="Shape 85"/>
          <p:cNvGrpSpPr/>
          <p:nvPr/>
        </p:nvGrpSpPr>
        <p:grpSpPr>
          <a:xfrm>
            <a:off x="34934" y="4522125"/>
            <a:ext cx="1593306" cy="617072"/>
            <a:chOff x="6917201" y="0"/>
            <a:chExt cx="2227777" cy="863400"/>
          </a:xfrm>
        </p:grpSpPr>
        <p:sp>
          <p:nvSpPr>
            <p:cNvPr id="86" name="Shape 86"/>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89" name="Shape 89"/>
          <p:cNvGrpSpPr/>
          <p:nvPr/>
        </p:nvGrpSpPr>
        <p:grpSpPr>
          <a:xfrm>
            <a:off x="5886353" y="1243"/>
            <a:ext cx="3257455" cy="1261514"/>
            <a:chOff x="6917201" y="0"/>
            <a:chExt cx="2227777" cy="863400"/>
          </a:xfrm>
        </p:grpSpPr>
        <p:sp>
          <p:nvSpPr>
            <p:cNvPr id="90" name="Shape 90"/>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 name="Shape 91"/>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 name="Shape 9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3" name="Shape 93"/>
          <p:cNvSpPr txBox="1"/>
          <p:nvPr>
            <p:ph type="title"/>
          </p:nvPr>
        </p:nvSpPr>
        <p:spPr>
          <a:xfrm>
            <a:off x="1393929" y="1301146"/>
            <a:ext cx="6366900" cy="2539200"/>
          </a:xfrm>
          <a:prstGeom prst="rect">
            <a:avLst/>
          </a:prstGeom>
        </p:spPr>
        <p:txBody>
          <a:bodyPr anchorCtr="0" anchor="ctr" bIns="91425" lIns="91425" spcFirstLastPara="1" rIns="91425" wrap="square" tIns="91425"/>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Shape 9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Shape 9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 name="Shape 9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 name="Shape 9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 name="Shape 99"/>
          <p:cNvSpPr txBox="1"/>
          <p:nvPr>
            <p:ph type="title"/>
          </p:nvPr>
        </p:nvSpPr>
        <p:spPr>
          <a:xfrm>
            <a:off x="819150" y="845600"/>
            <a:ext cx="6424200" cy="705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Shape 100"/>
          <p:cNvSpPr txBox="1"/>
          <p:nvPr>
            <p:ph idx="1" type="subTitle"/>
          </p:nvPr>
        </p:nvSpPr>
        <p:spPr>
          <a:xfrm>
            <a:off x="819150" y="1550700"/>
            <a:ext cx="5859900" cy="3936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Shape 101"/>
          <p:cNvSpPr txBox="1"/>
          <p:nvPr>
            <p:ph idx="2" type="body"/>
          </p:nvPr>
        </p:nvSpPr>
        <p:spPr>
          <a:xfrm>
            <a:off x="819150" y="2467050"/>
            <a:ext cx="5859900" cy="209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Shape 10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Shape 104"/>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 name="Shape 105"/>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 name="Shape 10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 name="Shape 107"/>
          <p:cNvSpPr txBox="1"/>
          <p:nvPr>
            <p:ph idx="1" type="body"/>
          </p:nvPr>
        </p:nvSpPr>
        <p:spPr>
          <a:xfrm>
            <a:off x="328025" y="4163500"/>
            <a:ext cx="7415100" cy="605100"/>
          </a:xfrm>
          <a:prstGeom prst="rect">
            <a:avLst/>
          </a:prstGeom>
        </p:spPr>
        <p:txBody>
          <a:bodyPr anchorCtr="0" anchor="b"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8" name="Shape 10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Shape 7"/>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Shape 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3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7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4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76.png"/><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74.png"/><Relationship Id="rId5"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4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21.png"/><Relationship Id="rId4" Type="http://schemas.openxmlformats.org/officeDocument/2006/relationships/image" Target="../media/image29.png"/><Relationship Id="rId5"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30.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35.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24.png"/><Relationship Id="rId4" Type="http://schemas.openxmlformats.org/officeDocument/2006/relationships/image" Target="../media/image54.png"/><Relationship Id="rId5"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27.png"/><Relationship Id="rId4" Type="http://schemas.openxmlformats.org/officeDocument/2006/relationships/image" Target="../media/image31.png"/><Relationship Id="rId5"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50.png"/><Relationship Id="rId4" Type="http://schemas.openxmlformats.org/officeDocument/2006/relationships/image" Target="../media/image40.png"/><Relationship Id="rId5"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39.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46.png"/><Relationship Id="rId4" Type="http://schemas.openxmlformats.org/officeDocument/2006/relationships/image" Target="../media/image38.png"/><Relationship Id="rId5"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42.png"/><Relationship Id="rId4" Type="http://schemas.openxmlformats.org/officeDocument/2006/relationships/image" Target="../media/image49.png"/><Relationship Id="rId5"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43.png"/><Relationship Id="rId4" Type="http://schemas.openxmlformats.org/officeDocument/2006/relationships/image" Target="../media/image52.png"/><Relationship Id="rId5" Type="http://schemas.openxmlformats.org/officeDocument/2006/relationships/image" Target="../media/image44.png"/><Relationship Id="rId6" Type="http://schemas.openxmlformats.org/officeDocument/2006/relationships/image" Target="../media/image51.png"/><Relationship Id="rId7"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59.png"/><Relationship Id="rId4" Type="http://schemas.openxmlformats.org/officeDocument/2006/relationships/image" Target="../media/image62.png"/><Relationship Id="rId5"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56.png"/><Relationship Id="rId4" Type="http://schemas.openxmlformats.org/officeDocument/2006/relationships/image" Target="../media/image60.png"/><Relationship Id="rId5" Type="http://schemas.openxmlformats.org/officeDocument/2006/relationships/image" Target="../media/image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61.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55.png"/><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67.png"/><Relationship Id="rId4" Type="http://schemas.openxmlformats.org/officeDocument/2006/relationships/image" Target="../media/image72.png"/><Relationship Id="rId5" Type="http://schemas.openxmlformats.org/officeDocument/2006/relationships/image" Target="../media/image5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Shape 12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6000"/>
              <a:t>IOT-Home</a:t>
            </a:r>
            <a:endParaRPr b="1" sz="6000"/>
          </a:p>
        </p:txBody>
      </p:sp>
      <p:sp>
        <p:nvSpPr>
          <p:cNvPr id="129" name="Shape 129"/>
          <p:cNvSpPr txBox="1"/>
          <p:nvPr>
            <p:ph idx="1" type="body"/>
          </p:nvPr>
        </p:nvSpPr>
        <p:spPr>
          <a:xfrm>
            <a:off x="819150" y="2956175"/>
            <a:ext cx="3686100" cy="148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Presented By:-</a:t>
            </a:r>
            <a:endParaRPr b="1"/>
          </a:p>
          <a:p>
            <a:pPr indent="0" lvl="0" marL="0">
              <a:spcBef>
                <a:spcPts val="1600"/>
              </a:spcBef>
              <a:spcAft>
                <a:spcPts val="0"/>
              </a:spcAft>
              <a:buNone/>
            </a:pPr>
            <a:r>
              <a:rPr lang="en"/>
              <a:t>Ajay Goel (001897443)</a:t>
            </a:r>
            <a:endParaRPr/>
          </a:p>
          <a:p>
            <a:pPr indent="0" lvl="0" marL="0">
              <a:spcBef>
                <a:spcPts val="1600"/>
              </a:spcBef>
              <a:spcAft>
                <a:spcPts val="0"/>
              </a:spcAft>
              <a:buNone/>
            </a:pPr>
            <a:r>
              <a:rPr lang="en"/>
              <a:t>Ankit Yadav (001271369)</a:t>
            </a:r>
            <a:endParaRPr/>
          </a:p>
          <a:p>
            <a:pPr indent="0" lvl="0" marL="0">
              <a:spcBef>
                <a:spcPts val="1600"/>
              </a:spcBef>
              <a:spcAft>
                <a:spcPts val="0"/>
              </a:spcAft>
              <a:buNone/>
            </a:pPr>
            <a:r>
              <a:rPr lang="en"/>
              <a:t>Himani Solanki (001899540)</a:t>
            </a:r>
            <a:endParaRPr/>
          </a:p>
          <a:p>
            <a:pPr indent="0" lvl="0" marL="0">
              <a:spcBef>
                <a:spcPts val="1600"/>
              </a:spcBef>
              <a:spcAft>
                <a:spcPts val="1600"/>
              </a:spcAft>
              <a:buNone/>
            </a:pPr>
            <a:r>
              <a:t/>
            </a:r>
            <a:endParaRPr/>
          </a:p>
        </p:txBody>
      </p:sp>
      <p:sp>
        <p:nvSpPr>
          <p:cNvPr id="130" name="Shape 130"/>
          <p:cNvSpPr txBox="1"/>
          <p:nvPr>
            <p:ph idx="2" type="body"/>
          </p:nvPr>
        </p:nvSpPr>
        <p:spPr>
          <a:xfrm>
            <a:off x="4638675" y="845600"/>
            <a:ext cx="3686100" cy="35931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31" name="Shape 131"/>
          <p:cNvPicPr preferRelativeResize="0"/>
          <p:nvPr/>
        </p:nvPicPr>
        <p:blipFill>
          <a:blip r:embed="rId4">
            <a:alphaModFix/>
          </a:blip>
          <a:stretch>
            <a:fillRect/>
          </a:stretch>
        </p:blipFill>
        <p:spPr>
          <a:xfrm>
            <a:off x="4638675" y="845600"/>
            <a:ext cx="3686100" cy="3593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b="1" lang="en" sz="3600"/>
              <a:t>The Market Enterprise</a:t>
            </a:r>
            <a:endParaRPr b="1" sz="3600"/>
          </a:p>
          <a:p>
            <a:pPr indent="-457200" lvl="0" marL="457200">
              <a:spcBef>
                <a:spcPts val="0"/>
              </a:spcBef>
              <a:spcAft>
                <a:spcPts val="0"/>
              </a:spcAft>
              <a:buSzPts val="3600"/>
              <a:buAutoNum type="arabicPeriod"/>
            </a:pPr>
            <a:r>
              <a:rPr b="1" lang="en" sz="3600"/>
              <a:t>Retailer Department</a:t>
            </a:r>
            <a:endParaRPr b="1" sz="3600"/>
          </a:p>
          <a:p>
            <a:pPr indent="0" lvl="0" marL="0">
              <a:spcBef>
                <a:spcPts val="0"/>
              </a:spcBef>
              <a:spcAft>
                <a:spcPts val="0"/>
              </a:spcAft>
              <a:buNone/>
            </a:pPr>
            <a:r>
              <a:t/>
            </a:r>
            <a:endParaRPr b="1" sz="3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Shape 186"/>
          <p:cNvPicPr preferRelativeResize="0"/>
          <p:nvPr/>
        </p:nvPicPr>
        <p:blipFill>
          <a:blip r:embed="rId3">
            <a:alphaModFix/>
          </a:blip>
          <a:stretch>
            <a:fillRect/>
          </a:stretch>
        </p:blipFill>
        <p:spPr>
          <a:xfrm>
            <a:off x="4618725" y="294325"/>
            <a:ext cx="4224675" cy="3148600"/>
          </a:xfrm>
          <a:prstGeom prst="rect">
            <a:avLst/>
          </a:prstGeom>
          <a:noFill/>
          <a:ln>
            <a:noFill/>
          </a:ln>
        </p:spPr>
      </p:pic>
      <p:pic>
        <p:nvPicPr>
          <p:cNvPr id="187" name="Shape 187"/>
          <p:cNvPicPr preferRelativeResize="0"/>
          <p:nvPr/>
        </p:nvPicPr>
        <p:blipFill>
          <a:blip r:embed="rId4">
            <a:alphaModFix/>
          </a:blip>
          <a:stretch>
            <a:fillRect/>
          </a:stretch>
        </p:blipFill>
        <p:spPr>
          <a:xfrm>
            <a:off x="244175" y="294325"/>
            <a:ext cx="4325199" cy="3148601"/>
          </a:xfrm>
          <a:prstGeom prst="rect">
            <a:avLst/>
          </a:prstGeom>
          <a:noFill/>
          <a:ln>
            <a:noFill/>
          </a:ln>
        </p:spPr>
      </p:pic>
      <p:sp>
        <p:nvSpPr>
          <p:cNvPr id="188" name="Shape 188"/>
          <p:cNvSpPr txBox="1"/>
          <p:nvPr/>
        </p:nvSpPr>
        <p:spPr>
          <a:xfrm>
            <a:off x="499800" y="3442925"/>
            <a:ext cx="3553800" cy="414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t>Retailer Work Area: All the products will be managed by the retailer. </a:t>
            </a:r>
            <a:endParaRPr sz="1200"/>
          </a:p>
          <a:p>
            <a:pPr indent="0" lvl="0" marL="0">
              <a:spcBef>
                <a:spcPts val="0"/>
              </a:spcBef>
              <a:spcAft>
                <a:spcPts val="0"/>
              </a:spcAft>
              <a:buNone/>
            </a:pPr>
            <a:r>
              <a:rPr lang="en" sz="1200"/>
              <a:t>Manage Products will help in creating and deleting the products from the retailer product catalog. </a:t>
            </a:r>
            <a:endParaRPr sz="1200"/>
          </a:p>
        </p:txBody>
      </p:sp>
      <p:sp>
        <p:nvSpPr>
          <p:cNvPr id="189" name="Shape 189"/>
          <p:cNvSpPr txBox="1"/>
          <p:nvPr/>
        </p:nvSpPr>
        <p:spPr>
          <a:xfrm>
            <a:off x="4602850" y="3572450"/>
            <a:ext cx="3553800" cy="414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Creation of product by clicking on Create new product.</a:t>
            </a:r>
            <a:endParaRPr/>
          </a:p>
          <a:p>
            <a:pPr indent="0" lvl="0" marL="0">
              <a:spcBef>
                <a:spcPts val="0"/>
              </a:spcBef>
              <a:spcAft>
                <a:spcPts val="0"/>
              </a:spcAft>
              <a:buNone/>
            </a:pPr>
            <a:r>
              <a:rPr lang="en"/>
              <a:t>Delete product will delete the selected product from the catalog.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pic>
        <p:nvPicPr>
          <p:cNvPr id="194" name="Shape 194"/>
          <p:cNvPicPr preferRelativeResize="0"/>
          <p:nvPr/>
        </p:nvPicPr>
        <p:blipFill>
          <a:blip r:embed="rId3">
            <a:alphaModFix/>
          </a:blip>
          <a:stretch>
            <a:fillRect/>
          </a:stretch>
        </p:blipFill>
        <p:spPr>
          <a:xfrm>
            <a:off x="4138250" y="220275"/>
            <a:ext cx="4592775" cy="1871375"/>
          </a:xfrm>
          <a:prstGeom prst="rect">
            <a:avLst/>
          </a:prstGeom>
          <a:noFill/>
          <a:ln>
            <a:noFill/>
          </a:ln>
        </p:spPr>
      </p:pic>
      <p:sp>
        <p:nvSpPr>
          <p:cNvPr id="195" name="Shape 195"/>
          <p:cNvSpPr txBox="1"/>
          <p:nvPr/>
        </p:nvSpPr>
        <p:spPr>
          <a:xfrm>
            <a:off x="328025" y="3010975"/>
            <a:ext cx="3553800" cy="414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t>All the details of products with the image will be stored by clicking on the Add Product Button</a:t>
            </a:r>
            <a:endParaRPr sz="1200"/>
          </a:p>
        </p:txBody>
      </p:sp>
      <p:pic>
        <p:nvPicPr>
          <p:cNvPr id="196" name="Shape 196"/>
          <p:cNvPicPr preferRelativeResize="0"/>
          <p:nvPr/>
        </p:nvPicPr>
        <p:blipFill>
          <a:blip r:embed="rId4">
            <a:alphaModFix/>
          </a:blip>
          <a:stretch>
            <a:fillRect/>
          </a:stretch>
        </p:blipFill>
        <p:spPr>
          <a:xfrm>
            <a:off x="328025" y="220275"/>
            <a:ext cx="2988638" cy="2687675"/>
          </a:xfrm>
          <a:prstGeom prst="rect">
            <a:avLst/>
          </a:prstGeom>
          <a:noFill/>
          <a:ln>
            <a:noFill/>
          </a:ln>
        </p:spPr>
      </p:pic>
      <p:sp>
        <p:nvSpPr>
          <p:cNvPr id="197" name="Shape 197"/>
          <p:cNvSpPr txBox="1"/>
          <p:nvPr/>
        </p:nvSpPr>
        <p:spPr>
          <a:xfrm>
            <a:off x="4639875" y="2412475"/>
            <a:ext cx="3553800" cy="414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t>These are the requests which are automatically processed by retailer if the Grocery product goes low than the </a:t>
            </a:r>
            <a:r>
              <a:rPr lang="en" sz="1200"/>
              <a:t>threshold</a:t>
            </a:r>
            <a:r>
              <a:rPr lang="en" sz="1200"/>
              <a:t> limit.</a:t>
            </a:r>
            <a:endParaRPr sz="1200"/>
          </a:p>
          <a:p>
            <a:pPr indent="0" lvl="0" marL="0">
              <a:spcBef>
                <a:spcPts val="0"/>
              </a:spcBef>
              <a:spcAft>
                <a:spcPts val="0"/>
              </a:spcAft>
              <a:buNone/>
            </a:pPr>
            <a:r>
              <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nvSpPr>
        <p:spPr>
          <a:xfrm>
            <a:off x="456575" y="4201800"/>
            <a:ext cx="7286700" cy="414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Customer will </a:t>
            </a:r>
            <a:r>
              <a:rPr lang="en"/>
              <a:t>Login: All the details related to location, society user id, passwords will be stored which be helpful for our application to track all the details.</a:t>
            </a:r>
            <a:endParaRPr/>
          </a:p>
        </p:txBody>
      </p:sp>
      <p:pic>
        <p:nvPicPr>
          <p:cNvPr id="203" name="Shape 203"/>
          <p:cNvPicPr preferRelativeResize="0"/>
          <p:nvPr/>
        </p:nvPicPr>
        <p:blipFill>
          <a:blip r:embed="rId3">
            <a:alphaModFix/>
          </a:blip>
          <a:stretch>
            <a:fillRect/>
          </a:stretch>
        </p:blipFill>
        <p:spPr>
          <a:xfrm>
            <a:off x="251100" y="249275"/>
            <a:ext cx="6381934" cy="3858701"/>
          </a:xfrm>
          <a:prstGeom prst="rect">
            <a:avLst/>
          </a:prstGeom>
          <a:noFill/>
          <a:ln>
            <a:noFill/>
          </a:ln>
        </p:spPr>
      </p:pic>
      <p:sp>
        <p:nvSpPr>
          <p:cNvPr id="204" name="Shape 204"/>
          <p:cNvSpPr txBox="1"/>
          <p:nvPr/>
        </p:nvSpPr>
        <p:spPr>
          <a:xfrm>
            <a:off x="6713000" y="765075"/>
            <a:ext cx="3553800" cy="414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t>Maps will give the customer</a:t>
            </a:r>
            <a:endParaRPr sz="1200"/>
          </a:p>
          <a:p>
            <a:pPr indent="0" lvl="0" marL="0">
              <a:spcBef>
                <a:spcPts val="0"/>
              </a:spcBef>
              <a:spcAft>
                <a:spcPts val="0"/>
              </a:spcAft>
              <a:buNone/>
            </a:pPr>
            <a:r>
              <a:rPr lang="en" sz="1200"/>
              <a:t>an idea if the area is correct</a:t>
            </a:r>
            <a:endParaRPr sz="1200"/>
          </a:p>
          <a:p>
            <a:pPr indent="0" lvl="0" marL="0">
              <a:spcBef>
                <a:spcPts val="0"/>
              </a:spcBef>
              <a:spcAft>
                <a:spcPts val="0"/>
              </a:spcAft>
              <a:buNone/>
            </a:pPr>
            <a:r>
              <a:rPr lang="en" sz="1200"/>
              <a:t>or not.</a:t>
            </a:r>
            <a:endParaRPr sz="1200"/>
          </a:p>
          <a:p>
            <a:pPr indent="0" lvl="0" marL="0">
              <a:spcBef>
                <a:spcPts val="0"/>
              </a:spcBef>
              <a:spcAft>
                <a:spcPts val="0"/>
              </a:spcAft>
              <a:buNone/>
            </a:pPr>
            <a:r>
              <a:t/>
            </a:r>
            <a:endParaRPr sz="1200"/>
          </a:p>
          <a:p>
            <a:pPr indent="0" lvl="0" marL="0">
              <a:spcBef>
                <a:spcPts val="0"/>
              </a:spcBef>
              <a:spcAft>
                <a:spcPts val="0"/>
              </a:spcAft>
              <a:buNone/>
            </a:pPr>
            <a:r>
              <a:rPr lang="en" sz="1200"/>
              <a:t>Electricity Meter No.,Water No.</a:t>
            </a:r>
            <a:endParaRPr sz="1200"/>
          </a:p>
          <a:p>
            <a:pPr indent="0" lvl="0" marL="0">
              <a:spcBef>
                <a:spcPts val="0"/>
              </a:spcBef>
              <a:spcAft>
                <a:spcPts val="0"/>
              </a:spcAft>
              <a:buNone/>
            </a:pPr>
            <a:r>
              <a:rPr lang="en" sz="1200"/>
              <a:t>are stored in this panel as this</a:t>
            </a:r>
            <a:endParaRPr sz="1200"/>
          </a:p>
          <a:p>
            <a:pPr indent="0" lvl="0" marL="0">
              <a:spcBef>
                <a:spcPts val="0"/>
              </a:spcBef>
              <a:spcAft>
                <a:spcPts val="0"/>
              </a:spcAft>
              <a:buNone/>
            </a:pPr>
            <a:r>
              <a:rPr lang="en" sz="1200"/>
              <a:t>Generate the bill requests for </a:t>
            </a:r>
            <a:endParaRPr sz="1200"/>
          </a:p>
          <a:p>
            <a:pPr indent="0" lvl="0" marL="0">
              <a:spcBef>
                <a:spcPts val="0"/>
              </a:spcBef>
              <a:spcAft>
                <a:spcPts val="0"/>
              </a:spcAft>
              <a:buNone/>
            </a:pPr>
            <a:r>
              <a:rPr lang="en" sz="1200"/>
              <a:t>customer.</a:t>
            </a:r>
            <a:endParaRPr sz="1200"/>
          </a:p>
          <a:p>
            <a:pPr indent="0" lvl="0" marL="0">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pic>
        <p:nvPicPr>
          <p:cNvPr id="209" name="Shape 209"/>
          <p:cNvPicPr preferRelativeResize="0"/>
          <p:nvPr/>
        </p:nvPicPr>
        <p:blipFill>
          <a:blip r:embed="rId3">
            <a:alphaModFix/>
          </a:blip>
          <a:stretch>
            <a:fillRect/>
          </a:stretch>
        </p:blipFill>
        <p:spPr>
          <a:xfrm>
            <a:off x="251100" y="454725"/>
            <a:ext cx="7405337" cy="3858701"/>
          </a:xfrm>
          <a:prstGeom prst="rect">
            <a:avLst/>
          </a:prstGeom>
          <a:noFill/>
          <a:ln>
            <a:noFill/>
          </a:ln>
        </p:spPr>
      </p:pic>
      <p:sp>
        <p:nvSpPr>
          <p:cNvPr id="210" name="Shape 210"/>
          <p:cNvSpPr txBox="1"/>
          <p:nvPr/>
        </p:nvSpPr>
        <p:spPr>
          <a:xfrm>
            <a:off x="475550" y="4343475"/>
            <a:ext cx="3553800" cy="414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Customer </a:t>
            </a:r>
            <a:r>
              <a:rPr lang="en"/>
              <a:t>Login</a:t>
            </a:r>
            <a:r>
              <a:rPr lang="en"/>
              <a:t> Page: </a:t>
            </a:r>
            <a:endParaRPr/>
          </a:p>
        </p:txBody>
      </p:sp>
      <p:cxnSp>
        <p:nvCxnSpPr>
          <p:cNvPr id="211" name="Shape 211"/>
          <p:cNvCxnSpPr/>
          <p:nvPr/>
        </p:nvCxnSpPr>
        <p:spPr>
          <a:xfrm flipH="1" rot="10800000">
            <a:off x="1493150" y="345450"/>
            <a:ext cx="666300" cy="4875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212" name="Shape 212"/>
          <p:cNvSpPr txBox="1"/>
          <p:nvPr/>
        </p:nvSpPr>
        <p:spPr>
          <a:xfrm>
            <a:off x="2159450" y="209775"/>
            <a:ext cx="3553800" cy="414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All the work requests related to groceries will be managed.</a:t>
            </a:r>
            <a:endParaRPr sz="1000"/>
          </a:p>
        </p:txBody>
      </p:sp>
      <p:cxnSp>
        <p:nvCxnSpPr>
          <p:cNvPr id="213" name="Shape 213"/>
          <p:cNvCxnSpPr/>
          <p:nvPr/>
        </p:nvCxnSpPr>
        <p:spPr>
          <a:xfrm>
            <a:off x="1524000" y="1085925"/>
            <a:ext cx="363900" cy="0"/>
          </a:xfrm>
          <a:prstGeom prst="straightConnector1">
            <a:avLst/>
          </a:prstGeom>
          <a:noFill/>
          <a:ln cap="flat" cmpd="sng" w="9525">
            <a:solidFill>
              <a:schemeClr val="dk2"/>
            </a:solidFill>
            <a:prstDash val="solid"/>
            <a:round/>
            <a:headEnd len="med" w="med" type="none"/>
            <a:tailEnd len="med" w="med" type="none"/>
          </a:ln>
        </p:spPr>
      </p:cxnSp>
      <p:cxnSp>
        <p:nvCxnSpPr>
          <p:cNvPr id="214" name="Shape 214"/>
          <p:cNvCxnSpPr/>
          <p:nvPr/>
        </p:nvCxnSpPr>
        <p:spPr>
          <a:xfrm flipH="1">
            <a:off x="833000" y="1579525"/>
            <a:ext cx="12300" cy="413400"/>
          </a:xfrm>
          <a:prstGeom prst="straightConnector1">
            <a:avLst/>
          </a:prstGeom>
          <a:noFill/>
          <a:ln cap="flat" cmpd="sng" w="9525">
            <a:solidFill>
              <a:schemeClr val="dk2"/>
            </a:solidFill>
            <a:prstDash val="solid"/>
            <a:round/>
            <a:headEnd len="med" w="med" type="none"/>
            <a:tailEnd len="med" w="med" type="none"/>
          </a:ln>
        </p:spPr>
      </p:cxnSp>
      <p:cxnSp>
        <p:nvCxnSpPr>
          <p:cNvPr id="215" name="Shape 215"/>
          <p:cNvCxnSpPr/>
          <p:nvPr/>
        </p:nvCxnSpPr>
        <p:spPr>
          <a:xfrm flipH="1">
            <a:off x="6058850" y="746600"/>
            <a:ext cx="6300" cy="216000"/>
          </a:xfrm>
          <a:prstGeom prst="straightConnector1">
            <a:avLst/>
          </a:prstGeom>
          <a:noFill/>
          <a:ln cap="flat" cmpd="sng" w="9525">
            <a:solidFill>
              <a:schemeClr val="dk2"/>
            </a:solidFill>
            <a:prstDash val="solid"/>
            <a:round/>
            <a:headEnd len="med" w="med" type="none"/>
            <a:tailEnd len="med" w="med" type="none"/>
          </a:ln>
        </p:spPr>
      </p:cxnSp>
      <p:cxnSp>
        <p:nvCxnSpPr>
          <p:cNvPr id="216" name="Shape 216"/>
          <p:cNvCxnSpPr/>
          <p:nvPr/>
        </p:nvCxnSpPr>
        <p:spPr>
          <a:xfrm>
            <a:off x="7428725" y="752750"/>
            <a:ext cx="12300" cy="277800"/>
          </a:xfrm>
          <a:prstGeom prst="straightConnector1">
            <a:avLst/>
          </a:prstGeom>
          <a:noFill/>
          <a:ln cap="flat" cmpd="sng" w="9525">
            <a:solidFill>
              <a:schemeClr val="dk2"/>
            </a:solidFill>
            <a:prstDash val="solid"/>
            <a:round/>
            <a:headEnd len="med" w="med" type="none"/>
            <a:tailEnd len="med" w="med" type="none"/>
          </a:ln>
        </p:spPr>
      </p:cxnSp>
      <p:cxnSp>
        <p:nvCxnSpPr>
          <p:cNvPr id="217" name="Shape 217"/>
          <p:cNvCxnSpPr/>
          <p:nvPr/>
        </p:nvCxnSpPr>
        <p:spPr>
          <a:xfrm>
            <a:off x="6848750" y="746575"/>
            <a:ext cx="6300" cy="277800"/>
          </a:xfrm>
          <a:prstGeom prst="straightConnector1">
            <a:avLst/>
          </a:prstGeom>
          <a:noFill/>
          <a:ln cap="flat" cmpd="sng" w="9525">
            <a:solidFill>
              <a:schemeClr val="dk2"/>
            </a:solidFill>
            <a:prstDash val="solid"/>
            <a:round/>
            <a:headEnd len="med" w="med" type="none"/>
            <a:tailEnd len="med" w="med" type="none"/>
          </a:ln>
        </p:spPr>
      </p:cxnSp>
      <p:sp>
        <p:nvSpPr>
          <p:cNvPr id="218" name="Shape 218"/>
          <p:cNvSpPr txBox="1"/>
          <p:nvPr/>
        </p:nvSpPr>
        <p:spPr>
          <a:xfrm>
            <a:off x="1887900" y="863200"/>
            <a:ext cx="3553800" cy="414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Society related work requests will be managed from here.</a:t>
            </a:r>
            <a:endParaRPr sz="1000"/>
          </a:p>
        </p:txBody>
      </p:sp>
      <p:cxnSp>
        <p:nvCxnSpPr>
          <p:cNvPr id="219" name="Shape 219"/>
          <p:cNvCxnSpPr/>
          <p:nvPr/>
        </p:nvCxnSpPr>
        <p:spPr>
          <a:xfrm>
            <a:off x="1542500" y="1314225"/>
            <a:ext cx="1160100" cy="6048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220" name="Shape 220"/>
          <p:cNvSpPr txBox="1"/>
          <p:nvPr/>
        </p:nvSpPr>
        <p:spPr>
          <a:xfrm>
            <a:off x="2591450" y="1578925"/>
            <a:ext cx="3553800" cy="414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Customer can load and see transactions of the wallet from here.</a:t>
            </a:r>
            <a:endParaRPr sz="1000"/>
          </a:p>
        </p:txBody>
      </p:sp>
      <p:sp>
        <p:nvSpPr>
          <p:cNvPr id="221" name="Shape 221"/>
          <p:cNvSpPr txBox="1"/>
          <p:nvPr/>
        </p:nvSpPr>
        <p:spPr>
          <a:xfrm>
            <a:off x="296150" y="1992925"/>
            <a:ext cx="3553800" cy="414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Analytics will help customer to analyze various scenarios related to W.Requests and Products.</a:t>
            </a:r>
            <a:endParaRPr sz="1000"/>
          </a:p>
        </p:txBody>
      </p:sp>
      <p:sp>
        <p:nvSpPr>
          <p:cNvPr id="222" name="Shape 222"/>
          <p:cNvSpPr txBox="1"/>
          <p:nvPr/>
        </p:nvSpPr>
        <p:spPr>
          <a:xfrm>
            <a:off x="5306250" y="863200"/>
            <a:ext cx="1246500" cy="414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t>    </a:t>
            </a:r>
            <a:r>
              <a:rPr lang="en" sz="1000"/>
              <a:t>Electricity &amp; Water Bill Req.</a:t>
            </a:r>
            <a:endParaRPr sz="1000"/>
          </a:p>
        </p:txBody>
      </p:sp>
      <p:sp>
        <p:nvSpPr>
          <p:cNvPr id="223" name="Shape 223"/>
          <p:cNvSpPr txBox="1"/>
          <p:nvPr/>
        </p:nvSpPr>
        <p:spPr>
          <a:xfrm>
            <a:off x="6361325" y="962600"/>
            <a:ext cx="3553800" cy="414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Notifications</a:t>
            </a:r>
            <a:endParaRPr sz="1000"/>
          </a:p>
        </p:txBody>
      </p:sp>
      <p:sp>
        <p:nvSpPr>
          <p:cNvPr id="224" name="Shape 224"/>
          <p:cNvSpPr txBox="1"/>
          <p:nvPr/>
        </p:nvSpPr>
        <p:spPr>
          <a:xfrm>
            <a:off x="7271150" y="962600"/>
            <a:ext cx="3172800" cy="370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100"/>
              <a:t>Manage Accounts</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pic>
        <p:nvPicPr>
          <p:cNvPr id="229" name="Shape 229"/>
          <p:cNvPicPr preferRelativeResize="0"/>
          <p:nvPr/>
        </p:nvPicPr>
        <p:blipFill>
          <a:blip r:embed="rId3">
            <a:alphaModFix/>
          </a:blip>
          <a:stretch>
            <a:fillRect/>
          </a:stretch>
        </p:blipFill>
        <p:spPr>
          <a:xfrm>
            <a:off x="275800" y="195600"/>
            <a:ext cx="4425849" cy="1945425"/>
          </a:xfrm>
          <a:prstGeom prst="rect">
            <a:avLst/>
          </a:prstGeom>
          <a:noFill/>
          <a:ln>
            <a:noFill/>
          </a:ln>
        </p:spPr>
      </p:pic>
      <p:pic>
        <p:nvPicPr>
          <p:cNvPr id="230" name="Shape 230"/>
          <p:cNvPicPr preferRelativeResize="0"/>
          <p:nvPr/>
        </p:nvPicPr>
        <p:blipFill>
          <a:blip r:embed="rId4">
            <a:alphaModFix/>
          </a:blip>
          <a:stretch>
            <a:fillRect/>
          </a:stretch>
        </p:blipFill>
        <p:spPr>
          <a:xfrm>
            <a:off x="4701650" y="195600"/>
            <a:ext cx="4137549" cy="3851950"/>
          </a:xfrm>
          <a:prstGeom prst="rect">
            <a:avLst/>
          </a:prstGeom>
          <a:noFill/>
          <a:ln>
            <a:noFill/>
          </a:ln>
        </p:spPr>
      </p:pic>
      <p:sp>
        <p:nvSpPr>
          <p:cNvPr id="231" name="Shape 231"/>
          <p:cNvSpPr txBox="1"/>
          <p:nvPr/>
        </p:nvSpPr>
        <p:spPr>
          <a:xfrm>
            <a:off x="328025" y="2203375"/>
            <a:ext cx="3172800" cy="370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Customer Grocery Panel:</a:t>
            </a:r>
            <a:endParaRPr sz="1000"/>
          </a:p>
          <a:p>
            <a:pPr indent="-292100" lvl="0" marL="457200">
              <a:spcBef>
                <a:spcPts val="0"/>
              </a:spcBef>
              <a:spcAft>
                <a:spcPts val="0"/>
              </a:spcAft>
              <a:buSzPts val="1000"/>
              <a:buAutoNum type="arabicPeriod"/>
            </a:pPr>
            <a:r>
              <a:rPr lang="en" sz="1000"/>
              <a:t>View Market will show the products created by the retailer.</a:t>
            </a:r>
            <a:endParaRPr sz="1000"/>
          </a:p>
        </p:txBody>
      </p:sp>
      <p:sp>
        <p:nvSpPr>
          <p:cNvPr id="232" name="Shape 232"/>
          <p:cNvSpPr txBox="1"/>
          <p:nvPr/>
        </p:nvSpPr>
        <p:spPr>
          <a:xfrm>
            <a:off x="1528850" y="3547425"/>
            <a:ext cx="3172800" cy="370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Customer will choose the product, quantity, threshold limit and auto refill checkbox depending on the requirement.</a:t>
            </a:r>
            <a:endParaRPr sz="1000"/>
          </a:p>
          <a:p>
            <a:pPr indent="0" lvl="0" marL="0">
              <a:spcBef>
                <a:spcPts val="0"/>
              </a:spcBef>
              <a:spcAft>
                <a:spcPts val="0"/>
              </a:spcAft>
              <a:buNone/>
            </a:pPr>
            <a:r>
              <a:rPr lang="en" sz="1000"/>
              <a:t>Threshold limit: The product will automatically ordered from the market if the quantity reaches the limit.</a:t>
            </a: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pic>
        <p:nvPicPr>
          <p:cNvPr id="237" name="Shape 237"/>
          <p:cNvPicPr preferRelativeResize="0"/>
          <p:nvPr/>
        </p:nvPicPr>
        <p:blipFill>
          <a:blip r:embed="rId3">
            <a:alphaModFix/>
          </a:blip>
          <a:stretch>
            <a:fillRect/>
          </a:stretch>
        </p:blipFill>
        <p:spPr>
          <a:xfrm>
            <a:off x="226450" y="214125"/>
            <a:ext cx="5412975" cy="1960500"/>
          </a:xfrm>
          <a:prstGeom prst="rect">
            <a:avLst/>
          </a:prstGeom>
          <a:noFill/>
          <a:ln>
            <a:noFill/>
          </a:ln>
        </p:spPr>
      </p:pic>
      <p:pic>
        <p:nvPicPr>
          <p:cNvPr id="238" name="Shape 238"/>
          <p:cNvPicPr preferRelativeResize="0"/>
          <p:nvPr/>
        </p:nvPicPr>
        <p:blipFill>
          <a:blip r:embed="rId4">
            <a:alphaModFix/>
          </a:blip>
          <a:stretch>
            <a:fillRect/>
          </a:stretch>
        </p:blipFill>
        <p:spPr>
          <a:xfrm>
            <a:off x="328025" y="2327025"/>
            <a:ext cx="4417891" cy="1684076"/>
          </a:xfrm>
          <a:prstGeom prst="rect">
            <a:avLst/>
          </a:prstGeom>
          <a:noFill/>
          <a:ln>
            <a:noFill/>
          </a:ln>
        </p:spPr>
      </p:pic>
      <p:sp>
        <p:nvSpPr>
          <p:cNvPr id="239" name="Shape 239"/>
          <p:cNvSpPr txBox="1"/>
          <p:nvPr/>
        </p:nvSpPr>
        <p:spPr>
          <a:xfrm>
            <a:off x="5574550" y="705100"/>
            <a:ext cx="3172800" cy="370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Customer can change the threshold limit according to the requirement.</a:t>
            </a:r>
            <a:endParaRPr sz="1000"/>
          </a:p>
        </p:txBody>
      </p:sp>
      <p:sp>
        <p:nvSpPr>
          <p:cNvPr id="240" name="Shape 240"/>
          <p:cNvSpPr txBox="1"/>
          <p:nvPr/>
        </p:nvSpPr>
        <p:spPr>
          <a:xfrm>
            <a:off x="4891500" y="2335575"/>
            <a:ext cx="3172800" cy="370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Customer will select the product and add consumption of the product.</a:t>
            </a:r>
            <a:endParaRPr sz="1000"/>
          </a:p>
          <a:p>
            <a:pPr indent="0" lvl="0" marL="0">
              <a:spcBef>
                <a:spcPts val="0"/>
              </a:spcBef>
              <a:spcAft>
                <a:spcPts val="0"/>
              </a:spcAft>
              <a:buNone/>
            </a:pPr>
            <a:r>
              <a:rPr lang="en" sz="1000"/>
              <a:t>If the product Auto Refill if true and it has reached the threshold limit then request for auto refill be generated automatically and will be sent to the grocery.</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a:t>2. </a:t>
            </a:r>
            <a:r>
              <a:rPr b="1" lang="en"/>
              <a:t>Grocery Department</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pic>
        <p:nvPicPr>
          <p:cNvPr id="250" name="Shape 250"/>
          <p:cNvPicPr preferRelativeResize="0"/>
          <p:nvPr/>
        </p:nvPicPr>
        <p:blipFill>
          <a:blip r:embed="rId3">
            <a:alphaModFix/>
          </a:blip>
          <a:stretch>
            <a:fillRect/>
          </a:stretch>
        </p:blipFill>
        <p:spPr>
          <a:xfrm>
            <a:off x="218750" y="213900"/>
            <a:ext cx="4433251" cy="2463200"/>
          </a:xfrm>
          <a:prstGeom prst="rect">
            <a:avLst/>
          </a:prstGeom>
          <a:noFill/>
          <a:ln>
            <a:noFill/>
          </a:ln>
        </p:spPr>
      </p:pic>
      <p:pic>
        <p:nvPicPr>
          <p:cNvPr id="251" name="Shape 251"/>
          <p:cNvPicPr preferRelativeResize="0"/>
          <p:nvPr/>
        </p:nvPicPr>
        <p:blipFill>
          <a:blip r:embed="rId4">
            <a:alphaModFix/>
          </a:blip>
          <a:stretch>
            <a:fillRect/>
          </a:stretch>
        </p:blipFill>
        <p:spPr>
          <a:xfrm>
            <a:off x="4742925" y="263475"/>
            <a:ext cx="4156124" cy="3654424"/>
          </a:xfrm>
          <a:prstGeom prst="rect">
            <a:avLst/>
          </a:prstGeom>
          <a:noFill/>
          <a:ln>
            <a:noFill/>
          </a:ln>
        </p:spPr>
      </p:pic>
      <p:sp>
        <p:nvSpPr>
          <p:cNvPr id="252" name="Shape 252"/>
          <p:cNvSpPr txBox="1"/>
          <p:nvPr/>
        </p:nvSpPr>
        <p:spPr>
          <a:xfrm>
            <a:off x="358050" y="2858875"/>
            <a:ext cx="3172800" cy="370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t>Grocery Work Area: Manage Products will allow the grocery to access the products available in the market.</a:t>
            </a:r>
            <a:endParaRPr sz="800"/>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253" name="Shape 253"/>
          <p:cNvSpPr txBox="1"/>
          <p:nvPr/>
        </p:nvSpPr>
        <p:spPr>
          <a:xfrm>
            <a:off x="218750" y="3448300"/>
            <a:ext cx="5277000" cy="370200"/>
          </a:xfrm>
          <a:prstGeom prst="rect">
            <a:avLst/>
          </a:prstGeom>
          <a:noFill/>
          <a:ln>
            <a:noFill/>
          </a:ln>
        </p:spPr>
        <p:txBody>
          <a:bodyPr anchorCtr="0" anchor="t" bIns="91425" lIns="91425" spcFirstLastPara="1" rIns="91425" wrap="square" tIns="91425">
            <a:noAutofit/>
          </a:bodyPr>
          <a:lstStyle/>
          <a:p>
            <a:pPr indent="-279400" lvl="0" marL="457200" rtl="0">
              <a:spcBef>
                <a:spcPts val="0"/>
              </a:spcBef>
              <a:spcAft>
                <a:spcPts val="0"/>
              </a:spcAft>
              <a:buSzPts val="800"/>
              <a:buChar char="●"/>
            </a:pPr>
            <a:r>
              <a:rPr lang="en" sz="800"/>
              <a:t>All the orders, manual and automatic will be shown here:</a:t>
            </a:r>
            <a:endParaRPr sz="800"/>
          </a:p>
          <a:p>
            <a:pPr indent="-279400" lvl="1" marL="914400" rtl="0">
              <a:spcBef>
                <a:spcPts val="0"/>
              </a:spcBef>
              <a:spcAft>
                <a:spcPts val="0"/>
              </a:spcAft>
              <a:buSzPts val="800"/>
              <a:buChar char="○"/>
            </a:pPr>
            <a:r>
              <a:rPr lang="en" sz="800"/>
              <a:t>Manual Requests will be added at delivery side if Deliver Order button is clicked.</a:t>
            </a:r>
            <a:endParaRPr sz="800"/>
          </a:p>
          <a:p>
            <a:pPr indent="-279400" lvl="1" marL="914400" rtl="0">
              <a:spcBef>
                <a:spcPts val="0"/>
              </a:spcBef>
              <a:spcAft>
                <a:spcPts val="0"/>
              </a:spcAft>
              <a:buSzPts val="800"/>
              <a:buChar char="○"/>
            </a:pPr>
            <a:r>
              <a:rPr lang="en" sz="800"/>
              <a:t>Cancel order will cancel the product and refund will be credited back to customers wallet.</a:t>
            </a:r>
            <a:endParaRPr sz="800"/>
          </a:p>
          <a:p>
            <a:pPr indent="-279400" lvl="1" marL="914400" rtl="0">
              <a:spcBef>
                <a:spcPts val="0"/>
              </a:spcBef>
              <a:spcAft>
                <a:spcPts val="0"/>
              </a:spcAft>
              <a:buSzPts val="800"/>
              <a:buChar char="○"/>
            </a:pPr>
            <a:r>
              <a:rPr lang="en" sz="800"/>
              <a:t>Total sales will give the total sales generated from the order.</a:t>
            </a:r>
            <a:endParaRPr sz="800"/>
          </a:p>
          <a:p>
            <a:pPr indent="-279400" lvl="1" marL="914400" rtl="0">
              <a:spcBef>
                <a:spcPts val="0"/>
              </a:spcBef>
              <a:spcAft>
                <a:spcPts val="0"/>
              </a:spcAft>
              <a:buSzPts val="800"/>
              <a:buChar char="○"/>
            </a:pPr>
            <a:r>
              <a:rPr lang="en" sz="800"/>
              <a:t>If the order is added to delivered button then 10% of the price will be credited to the delivery organisation wallet.</a:t>
            </a:r>
            <a:endParaRPr sz="800"/>
          </a:p>
          <a:p>
            <a:pPr indent="-279400" lvl="1" marL="914400" rtl="0">
              <a:spcBef>
                <a:spcPts val="0"/>
              </a:spcBef>
              <a:spcAft>
                <a:spcPts val="0"/>
              </a:spcAft>
              <a:buSzPts val="800"/>
              <a:buChar char="○"/>
            </a:pPr>
            <a:r>
              <a:rPr lang="en" sz="800"/>
              <a:t>Automatic Requests details will be shown in the 2 table: No, button is used as it will be processed automatically.</a:t>
            </a:r>
            <a:endParaRPr sz="800"/>
          </a:p>
          <a:p>
            <a:pPr indent="-279400" lvl="1" marL="914400" rtl="0">
              <a:spcBef>
                <a:spcPts val="0"/>
              </a:spcBef>
              <a:spcAft>
                <a:spcPts val="0"/>
              </a:spcAft>
              <a:buSzPts val="800"/>
              <a:buChar char="○"/>
            </a:pPr>
            <a:r>
              <a:rPr lang="en" sz="800"/>
              <a:t>The Automatic requests processed will give a number of how many requests are processed when the admin has login.</a:t>
            </a:r>
            <a:endParaRPr sz="800"/>
          </a:p>
          <a:p>
            <a:pPr indent="0" lvl="0" marL="0">
              <a:spcBef>
                <a:spcPts val="0"/>
              </a:spcBef>
              <a:spcAft>
                <a:spcPts val="0"/>
              </a:spcAft>
              <a:buNone/>
            </a:pPr>
            <a:r>
              <a:t/>
            </a:r>
            <a:endParaRPr sz="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pic>
        <p:nvPicPr>
          <p:cNvPr id="258" name="Shape 258"/>
          <p:cNvPicPr preferRelativeResize="0"/>
          <p:nvPr/>
        </p:nvPicPr>
        <p:blipFill>
          <a:blip r:embed="rId3">
            <a:alphaModFix/>
          </a:blip>
          <a:stretch>
            <a:fillRect/>
          </a:stretch>
        </p:blipFill>
        <p:spPr>
          <a:xfrm>
            <a:off x="328025" y="349850"/>
            <a:ext cx="5030425" cy="1570675"/>
          </a:xfrm>
          <a:prstGeom prst="rect">
            <a:avLst/>
          </a:prstGeom>
          <a:noFill/>
          <a:ln>
            <a:noFill/>
          </a:ln>
        </p:spPr>
      </p:pic>
      <p:pic>
        <p:nvPicPr>
          <p:cNvPr id="259" name="Shape 259"/>
          <p:cNvPicPr preferRelativeResize="0"/>
          <p:nvPr/>
        </p:nvPicPr>
        <p:blipFill>
          <a:blip r:embed="rId4">
            <a:alphaModFix/>
          </a:blip>
          <a:stretch>
            <a:fillRect/>
          </a:stretch>
        </p:blipFill>
        <p:spPr>
          <a:xfrm>
            <a:off x="365050" y="1974225"/>
            <a:ext cx="4650949" cy="2863075"/>
          </a:xfrm>
          <a:prstGeom prst="rect">
            <a:avLst/>
          </a:prstGeom>
          <a:noFill/>
          <a:ln>
            <a:noFill/>
          </a:ln>
        </p:spPr>
      </p:pic>
      <p:sp>
        <p:nvSpPr>
          <p:cNvPr id="260" name="Shape 260"/>
          <p:cNvSpPr txBox="1"/>
          <p:nvPr/>
        </p:nvSpPr>
        <p:spPr>
          <a:xfrm>
            <a:off x="5491900" y="330500"/>
            <a:ext cx="3172800" cy="370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t>Manage Retailer Transactions:</a:t>
            </a:r>
            <a:endParaRPr sz="800"/>
          </a:p>
          <a:p>
            <a:pPr indent="-279400" lvl="0" marL="457200" rtl="0">
              <a:spcBef>
                <a:spcPts val="0"/>
              </a:spcBef>
              <a:spcAft>
                <a:spcPts val="0"/>
              </a:spcAft>
              <a:buSzPts val="800"/>
              <a:buChar char="●"/>
            </a:pPr>
            <a:r>
              <a:rPr lang="en" sz="800"/>
              <a:t>When the customer orders something, quantity from the product is subtracted from the original quantity.</a:t>
            </a:r>
            <a:endParaRPr sz="800"/>
          </a:p>
          <a:p>
            <a:pPr indent="-279400" lvl="0" marL="457200" rtl="0">
              <a:spcBef>
                <a:spcPts val="0"/>
              </a:spcBef>
              <a:spcAft>
                <a:spcPts val="0"/>
              </a:spcAft>
              <a:buSzPts val="800"/>
              <a:buChar char="●"/>
            </a:pPr>
            <a:r>
              <a:rPr lang="en" sz="800"/>
              <a:t>If the market product reached the threshold qty of 5, then automatically a request is generated which is sent to the retailer.</a:t>
            </a:r>
            <a:endParaRPr sz="800"/>
          </a:p>
          <a:p>
            <a:pPr indent="-279400" lvl="0" marL="457200">
              <a:spcBef>
                <a:spcPts val="0"/>
              </a:spcBef>
              <a:spcAft>
                <a:spcPts val="0"/>
              </a:spcAft>
              <a:buSzPts val="800"/>
              <a:buChar char="●"/>
            </a:pPr>
            <a:r>
              <a:rPr lang="en" sz="800"/>
              <a:t>Retailer will login and again it is completed automatically. For instance, 70 products qty will be added to the availability of the given product.</a:t>
            </a:r>
            <a:endParaRPr sz="800"/>
          </a:p>
        </p:txBody>
      </p:sp>
      <p:sp>
        <p:nvSpPr>
          <p:cNvPr id="261" name="Shape 261"/>
          <p:cNvSpPr txBox="1"/>
          <p:nvPr/>
        </p:nvSpPr>
        <p:spPr>
          <a:xfrm>
            <a:off x="5491900" y="2352100"/>
            <a:ext cx="3172800" cy="370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t>Grocery Wallet:</a:t>
            </a:r>
            <a:endParaRPr sz="800"/>
          </a:p>
          <a:p>
            <a:pPr indent="-279400" lvl="0" marL="457200" rtl="0">
              <a:spcBef>
                <a:spcPts val="0"/>
              </a:spcBef>
              <a:spcAft>
                <a:spcPts val="0"/>
              </a:spcAft>
              <a:buSzPts val="800"/>
              <a:buChar char="●"/>
            </a:pPr>
            <a:r>
              <a:rPr lang="en" sz="800"/>
              <a:t>Each customer transaction will deposit money to the grocery market, and 10% of the given amount is credited to the delivery organisation from the grocery wallet.</a:t>
            </a:r>
            <a:endParaRPr sz="800"/>
          </a:p>
          <a:p>
            <a:pPr indent="-279400" lvl="0" marL="457200">
              <a:spcBef>
                <a:spcPts val="0"/>
              </a:spcBef>
              <a:spcAft>
                <a:spcPts val="0"/>
              </a:spcAft>
              <a:buSzPts val="800"/>
              <a:buChar char="●"/>
            </a:pPr>
            <a:r>
              <a:rPr lang="en" sz="800"/>
              <a:t>Organisation can also add money in the wallet.</a:t>
            </a:r>
            <a:endParaRPr sz="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Shape 136"/>
          <p:cNvSpPr txBox="1"/>
          <p:nvPr>
            <p:ph type="title"/>
          </p:nvPr>
        </p:nvSpPr>
        <p:spPr>
          <a:xfrm>
            <a:off x="819150" y="845600"/>
            <a:ext cx="7505700" cy="649200"/>
          </a:xfrm>
          <a:prstGeom prst="rect">
            <a:avLst/>
          </a:prstGeom>
        </p:spPr>
        <p:txBody>
          <a:bodyPr anchorCtr="0" anchor="t" bIns="91425" lIns="91425" spcFirstLastPara="1" rIns="91425" wrap="square" tIns="91425">
            <a:noAutofit/>
          </a:bodyPr>
          <a:lstStyle/>
          <a:p>
            <a:pPr indent="-457200" lvl="0" marL="457200">
              <a:spcBef>
                <a:spcPts val="0"/>
              </a:spcBef>
              <a:spcAft>
                <a:spcPts val="0"/>
              </a:spcAft>
              <a:buSzPts val="3600"/>
              <a:buAutoNum type="arabicPeriod"/>
            </a:pPr>
            <a:r>
              <a:rPr b="1" lang="en" sz="3600"/>
              <a:t>Problem Statement</a:t>
            </a:r>
            <a:endParaRPr b="1" sz="3600"/>
          </a:p>
        </p:txBody>
      </p:sp>
      <p:sp>
        <p:nvSpPr>
          <p:cNvPr id="137" name="Shape 137"/>
          <p:cNvSpPr txBox="1"/>
          <p:nvPr>
            <p:ph idx="1" type="body"/>
          </p:nvPr>
        </p:nvSpPr>
        <p:spPr>
          <a:xfrm>
            <a:off x="819150" y="1494800"/>
            <a:ext cx="7505700" cy="2943900"/>
          </a:xfrm>
          <a:prstGeom prst="rect">
            <a:avLst/>
          </a:prstGeom>
        </p:spPr>
        <p:txBody>
          <a:bodyPr anchorCtr="0" anchor="t" bIns="91425" lIns="91425" spcFirstLastPara="1" rIns="91425" wrap="square" tIns="91425">
            <a:noAutofit/>
          </a:bodyPr>
          <a:lstStyle/>
          <a:p>
            <a:pPr indent="0" lvl="0" marL="0" rtl="0" algn="just">
              <a:spcBef>
                <a:spcPts val="400"/>
              </a:spcBef>
              <a:spcAft>
                <a:spcPts val="0"/>
              </a:spcAft>
              <a:buNone/>
            </a:pPr>
            <a:r>
              <a:rPr i="1" lang="en" sz="1400">
                <a:solidFill>
                  <a:srgbClr val="000000"/>
                </a:solidFill>
                <a:highlight>
                  <a:srgbClr val="B6D7A8"/>
                </a:highlight>
                <a:latin typeface="Arial"/>
                <a:ea typeface="Arial"/>
                <a:cs typeface="Arial"/>
                <a:sym typeface="Arial"/>
              </a:rPr>
              <a:t>A Smart Home is one that provides its home owners comfort, security, energy efficiency (low operating costs) and convenience at all times, regardless of whether anyone is home.</a:t>
            </a:r>
            <a:endParaRPr i="1" sz="1400">
              <a:solidFill>
                <a:srgbClr val="000000"/>
              </a:solidFill>
              <a:highlight>
                <a:srgbClr val="B6D7A8"/>
              </a:highlight>
              <a:latin typeface="Arial"/>
              <a:ea typeface="Arial"/>
              <a:cs typeface="Arial"/>
              <a:sym typeface="Arial"/>
            </a:endParaRPr>
          </a:p>
          <a:p>
            <a:pPr indent="0" lvl="0" marL="0" rtl="0" algn="just">
              <a:spcBef>
                <a:spcPts val="400"/>
              </a:spcBef>
              <a:spcAft>
                <a:spcPts val="0"/>
              </a:spcAft>
              <a:buNone/>
            </a:pPr>
            <a:r>
              <a:t/>
            </a:r>
            <a:endParaRPr sz="1400">
              <a:solidFill>
                <a:srgbClr val="000000"/>
              </a:solidFill>
              <a:latin typeface="Arial"/>
              <a:ea typeface="Arial"/>
              <a:cs typeface="Arial"/>
              <a:sym typeface="Arial"/>
            </a:endParaRPr>
          </a:p>
          <a:p>
            <a:pPr indent="0" lvl="0" marL="0" rtl="0" algn="just">
              <a:spcBef>
                <a:spcPts val="400"/>
              </a:spcBef>
              <a:spcAft>
                <a:spcPts val="0"/>
              </a:spcAft>
              <a:buNone/>
            </a:pPr>
            <a:r>
              <a:rPr lang="en" sz="1400">
                <a:solidFill>
                  <a:srgbClr val="000000"/>
                </a:solidFill>
                <a:latin typeface="Arial"/>
                <a:ea typeface="Arial"/>
                <a:cs typeface="Arial"/>
                <a:sym typeface="Arial"/>
              </a:rPr>
              <a:t>We are creating a management system for homes using IOT in which all the necessary task like grocery management, bill payment, parking management, security and maintenance can be completed automatically by making the systems communicate with their respective organizations. </a:t>
            </a:r>
            <a:endParaRPr sz="1400">
              <a:solidFill>
                <a:srgbClr val="000000"/>
              </a:solidFill>
              <a:latin typeface="Arial"/>
              <a:ea typeface="Arial"/>
              <a:cs typeface="Arial"/>
              <a:sym typeface="Arial"/>
            </a:endParaRPr>
          </a:p>
          <a:p>
            <a:pPr indent="0" lvl="0" marL="0" rtl="0" algn="just">
              <a:spcBef>
                <a:spcPts val="400"/>
              </a:spcBef>
              <a:spcAft>
                <a:spcPts val="400"/>
              </a:spcAft>
              <a:buNone/>
            </a:pPr>
            <a:r>
              <a:rPr lang="en" sz="1400">
                <a:solidFill>
                  <a:srgbClr val="000000"/>
                </a:solidFill>
                <a:latin typeface="Arial"/>
                <a:ea typeface="Arial"/>
                <a:cs typeface="Arial"/>
                <a:sym typeface="Arial"/>
              </a:rPr>
              <a:t>It will enable a better living experience for home owners as well as will be beneficial for other businesses having stakes in the management of home like retailers, security agency, billing teams etc.</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Shape 266"/>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a:t>3</a:t>
            </a:r>
            <a:r>
              <a:rPr b="1" lang="en"/>
              <a:t>. </a:t>
            </a:r>
            <a:r>
              <a:rPr b="1" lang="en"/>
              <a:t>Delivery Department</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pic>
        <p:nvPicPr>
          <p:cNvPr id="271" name="Shape 271"/>
          <p:cNvPicPr preferRelativeResize="0"/>
          <p:nvPr/>
        </p:nvPicPr>
        <p:blipFill>
          <a:blip r:embed="rId3">
            <a:alphaModFix/>
          </a:blip>
          <a:stretch>
            <a:fillRect/>
          </a:stretch>
        </p:blipFill>
        <p:spPr>
          <a:xfrm>
            <a:off x="348125" y="293025"/>
            <a:ext cx="7374926" cy="3562875"/>
          </a:xfrm>
          <a:prstGeom prst="rect">
            <a:avLst/>
          </a:prstGeom>
          <a:noFill/>
          <a:ln>
            <a:noFill/>
          </a:ln>
        </p:spPr>
      </p:pic>
      <p:sp>
        <p:nvSpPr>
          <p:cNvPr id="272" name="Shape 272"/>
          <p:cNvSpPr txBox="1"/>
          <p:nvPr/>
        </p:nvSpPr>
        <p:spPr>
          <a:xfrm>
            <a:off x="446175" y="3944025"/>
            <a:ext cx="7849500" cy="370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t>This will show all the orders which are both automatic and manual.</a:t>
            </a:r>
            <a:endParaRPr sz="800"/>
          </a:p>
          <a:p>
            <a:pPr indent="-279400" lvl="0" marL="457200" rtl="0">
              <a:spcBef>
                <a:spcPts val="0"/>
              </a:spcBef>
              <a:spcAft>
                <a:spcPts val="0"/>
              </a:spcAft>
              <a:buSzPts val="800"/>
              <a:buChar char="●"/>
            </a:pPr>
            <a:r>
              <a:rPr lang="en" sz="800"/>
              <a:t>Deliver order after selecting a row will deliver the product to the customer and a mail will be sent to the customer that the product is delivered with the delivery time.</a:t>
            </a:r>
            <a:endParaRPr sz="800"/>
          </a:p>
          <a:p>
            <a:pPr indent="-279400" lvl="0" marL="457200" rtl="0">
              <a:spcBef>
                <a:spcPts val="0"/>
              </a:spcBef>
              <a:spcAft>
                <a:spcPts val="0"/>
              </a:spcAft>
              <a:buSzPts val="800"/>
              <a:buChar char="●"/>
            </a:pPr>
            <a:r>
              <a:rPr lang="en" sz="800"/>
              <a:t>Cancel order will cancel the order and a mail will be sent to the customer that the product has been cancelled. </a:t>
            </a:r>
            <a:endParaRPr sz="800"/>
          </a:p>
          <a:p>
            <a:pPr indent="-279400" lvl="0" marL="457200">
              <a:spcBef>
                <a:spcPts val="0"/>
              </a:spcBef>
              <a:spcAft>
                <a:spcPts val="0"/>
              </a:spcAft>
              <a:buSzPts val="800"/>
              <a:buChar char="●"/>
            </a:pPr>
            <a:r>
              <a:rPr lang="en" sz="800"/>
              <a:t>The Delivery admin can also assign the work request to the staff of Delivery.</a:t>
            </a:r>
            <a:endParaRPr sz="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pic>
        <p:nvPicPr>
          <p:cNvPr id="278" name="Shape 278"/>
          <p:cNvPicPr preferRelativeResize="0"/>
          <p:nvPr/>
        </p:nvPicPr>
        <p:blipFill>
          <a:blip r:embed="rId3">
            <a:alphaModFix/>
          </a:blip>
          <a:stretch>
            <a:fillRect/>
          </a:stretch>
        </p:blipFill>
        <p:spPr>
          <a:xfrm>
            <a:off x="220250" y="214100"/>
            <a:ext cx="5160026" cy="2008525"/>
          </a:xfrm>
          <a:prstGeom prst="rect">
            <a:avLst/>
          </a:prstGeom>
          <a:noFill/>
          <a:ln>
            <a:noFill/>
          </a:ln>
        </p:spPr>
      </p:pic>
      <p:pic>
        <p:nvPicPr>
          <p:cNvPr id="279" name="Shape 279"/>
          <p:cNvPicPr preferRelativeResize="0"/>
          <p:nvPr/>
        </p:nvPicPr>
        <p:blipFill>
          <a:blip r:embed="rId4">
            <a:alphaModFix/>
          </a:blip>
          <a:stretch>
            <a:fillRect/>
          </a:stretch>
        </p:blipFill>
        <p:spPr>
          <a:xfrm>
            <a:off x="5429625" y="214100"/>
            <a:ext cx="3512600" cy="2864749"/>
          </a:xfrm>
          <a:prstGeom prst="rect">
            <a:avLst/>
          </a:prstGeom>
          <a:noFill/>
          <a:ln>
            <a:noFill/>
          </a:ln>
        </p:spPr>
      </p:pic>
      <p:pic>
        <p:nvPicPr>
          <p:cNvPr id="280" name="Shape 280"/>
          <p:cNvPicPr preferRelativeResize="0"/>
          <p:nvPr/>
        </p:nvPicPr>
        <p:blipFill>
          <a:blip r:embed="rId5">
            <a:alphaModFix/>
          </a:blip>
          <a:stretch>
            <a:fillRect/>
          </a:stretch>
        </p:blipFill>
        <p:spPr>
          <a:xfrm>
            <a:off x="328025" y="2594475"/>
            <a:ext cx="3000000" cy="2174125"/>
          </a:xfrm>
          <a:prstGeom prst="rect">
            <a:avLst/>
          </a:prstGeom>
          <a:noFill/>
          <a:ln>
            <a:noFill/>
          </a:ln>
        </p:spPr>
      </p:pic>
      <p:sp>
        <p:nvSpPr>
          <p:cNvPr id="281" name="Shape 281"/>
          <p:cNvSpPr txBox="1"/>
          <p:nvPr/>
        </p:nvSpPr>
        <p:spPr>
          <a:xfrm>
            <a:off x="446175" y="2222625"/>
            <a:ext cx="3172800" cy="370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t>The Work Requests can be assigned to the staff.</a:t>
            </a:r>
            <a:endParaRPr sz="800"/>
          </a:p>
        </p:txBody>
      </p:sp>
      <p:sp>
        <p:nvSpPr>
          <p:cNvPr id="282" name="Shape 282"/>
          <p:cNvSpPr txBox="1"/>
          <p:nvPr/>
        </p:nvSpPr>
        <p:spPr>
          <a:xfrm>
            <a:off x="3328025" y="3078850"/>
            <a:ext cx="3172800" cy="370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t>Creation of staff through Manage Account</a:t>
            </a:r>
            <a:endParaRPr sz="800"/>
          </a:p>
          <a:p>
            <a:pPr indent="0" lvl="0" marL="0">
              <a:spcBef>
                <a:spcPts val="0"/>
              </a:spcBef>
              <a:spcAft>
                <a:spcPts val="0"/>
              </a:spcAft>
              <a:buNone/>
            </a:pPr>
            <a:r>
              <a:rPr lang="en" sz="800"/>
              <a:t>Panel.</a:t>
            </a:r>
            <a:endParaRPr sz="800"/>
          </a:p>
        </p:txBody>
      </p:sp>
      <p:sp>
        <p:nvSpPr>
          <p:cNvPr id="283" name="Shape 283"/>
          <p:cNvSpPr txBox="1"/>
          <p:nvPr/>
        </p:nvSpPr>
        <p:spPr>
          <a:xfrm>
            <a:off x="5971200" y="3205900"/>
            <a:ext cx="3172800" cy="370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t>Wallet of the delivery organisation.</a:t>
            </a:r>
            <a:endParaRPr sz="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Shape 288"/>
          <p:cNvSpPr txBox="1"/>
          <p:nvPr>
            <p:ph idx="1" type="body"/>
          </p:nvPr>
        </p:nvSpPr>
        <p:spPr>
          <a:xfrm>
            <a:off x="328025" y="290050"/>
            <a:ext cx="7415100" cy="605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email</a:t>
            </a:r>
            <a:r>
              <a:rPr lang="en"/>
              <a:t> Notification:</a:t>
            </a:r>
            <a:endParaRPr/>
          </a:p>
        </p:txBody>
      </p:sp>
      <p:pic>
        <p:nvPicPr>
          <p:cNvPr id="289" name="Shape 289"/>
          <p:cNvPicPr preferRelativeResize="0"/>
          <p:nvPr/>
        </p:nvPicPr>
        <p:blipFill>
          <a:blip r:embed="rId3">
            <a:alphaModFix/>
          </a:blip>
          <a:stretch>
            <a:fillRect/>
          </a:stretch>
        </p:blipFill>
        <p:spPr>
          <a:xfrm>
            <a:off x="328025" y="1003850"/>
            <a:ext cx="8115950" cy="2641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pic>
        <p:nvPicPr>
          <p:cNvPr id="294" name="Shape 294"/>
          <p:cNvPicPr preferRelativeResize="0"/>
          <p:nvPr/>
        </p:nvPicPr>
        <p:blipFill>
          <a:blip r:embed="rId3">
            <a:alphaModFix/>
          </a:blip>
          <a:stretch>
            <a:fillRect/>
          </a:stretch>
        </p:blipFill>
        <p:spPr>
          <a:xfrm>
            <a:off x="1394447" y="425725"/>
            <a:ext cx="5788524" cy="3533900"/>
          </a:xfrm>
          <a:prstGeom prst="rect">
            <a:avLst/>
          </a:prstGeom>
          <a:noFill/>
          <a:ln>
            <a:noFill/>
          </a:ln>
        </p:spPr>
      </p:pic>
      <p:sp>
        <p:nvSpPr>
          <p:cNvPr id="295" name="Shape 295"/>
          <p:cNvSpPr txBox="1"/>
          <p:nvPr/>
        </p:nvSpPr>
        <p:spPr>
          <a:xfrm>
            <a:off x="815250" y="4258025"/>
            <a:ext cx="6428400" cy="370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t>Delivery staff will login and can see all as well assigned work requests.</a:t>
            </a:r>
            <a:endParaRPr sz="800"/>
          </a:p>
          <a:p>
            <a:pPr indent="-279400" lvl="0" marL="457200">
              <a:spcBef>
                <a:spcPts val="0"/>
              </a:spcBef>
              <a:spcAft>
                <a:spcPts val="0"/>
              </a:spcAft>
              <a:buSzPts val="800"/>
              <a:buChar char="●"/>
            </a:pPr>
            <a:r>
              <a:rPr lang="en" sz="800"/>
              <a:t>Staff can assign the request to himself and then deliver or cancel it.</a:t>
            </a:r>
            <a:endParaRPr sz="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Shape 300"/>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b="1" lang="en"/>
              <a:t>Government Enterprise</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p>
            <a:pPr indent="457200" lvl="0" marL="457200" algn="ctr">
              <a:spcBef>
                <a:spcPts val="0"/>
              </a:spcBef>
              <a:spcAft>
                <a:spcPts val="0"/>
              </a:spcAft>
              <a:buNone/>
            </a:pPr>
            <a:r>
              <a:rPr lang="en" sz="2000">
                <a:latin typeface="Times New Roman"/>
                <a:ea typeface="Times New Roman"/>
                <a:cs typeface="Times New Roman"/>
                <a:sym typeface="Times New Roman"/>
              </a:rPr>
              <a:t>The customer adds the bill generation days and after the bills are generated they are seen here</a:t>
            </a:r>
            <a:endParaRPr sz="2000">
              <a:latin typeface="Times New Roman"/>
              <a:ea typeface="Times New Roman"/>
              <a:cs typeface="Times New Roman"/>
              <a:sym typeface="Times New Roman"/>
            </a:endParaRPr>
          </a:p>
        </p:txBody>
      </p:sp>
      <p:pic>
        <p:nvPicPr>
          <p:cNvPr id="306" name="Shape 306"/>
          <p:cNvPicPr preferRelativeResize="0"/>
          <p:nvPr/>
        </p:nvPicPr>
        <p:blipFill>
          <a:blip r:embed="rId3">
            <a:alphaModFix/>
          </a:blip>
          <a:stretch>
            <a:fillRect/>
          </a:stretch>
        </p:blipFill>
        <p:spPr>
          <a:xfrm>
            <a:off x="2021575" y="298200"/>
            <a:ext cx="4800600" cy="3619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Shape 311"/>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p>
            <a:pPr indent="0" lvl="0" marL="0" algn="ctr">
              <a:spcBef>
                <a:spcPts val="0"/>
              </a:spcBef>
              <a:spcAft>
                <a:spcPts val="0"/>
              </a:spcAft>
              <a:buNone/>
            </a:pPr>
            <a:r>
              <a:rPr lang="en" sz="2000">
                <a:latin typeface="Times New Roman"/>
                <a:ea typeface="Times New Roman"/>
                <a:cs typeface="Times New Roman"/>
                <a:sym typeface="Times New Roman"/>
              </a:rPr>
              <a:t>The work request panel for electricity organisation. Here the admin can set the price of the per day electricity consumption </a:t>
            </a:r>
            <a:endParaRPr sz="2000">
              <a:latin typeface="Times New Roman"/>
              <a:ea typeface="Times New Roman"/>
              <a:cs typeface="Times New Roman"/>
              <a:sym typeface="Times New Roman"/>
            </a:endParaRPr>
          </a:p>
        </p:txBody>
      </p:sp>
      <p:pic>
        <p:nvPicPr>
          <p:cNvPr id="312" name="Shape 312"/>
          <p:cNvPicPr preferRelativeResize="0"/>
          <p:nvPr/>
        </p:nvPicPr>
        <p:blipFill>
          <a:blip r:embed="rId3">
            <a:alphaModFix/>
          </a:blip>
          <a:stretch>
            <a:fillRect/>
          </a:stretch>
        </p:blipFill>
        <p:spPr>
          <a:xfrm>
            <a:off x="962025" y="244125"/>
            <a:ext cx="7219950" cy="3733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Shape 317"/>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p>
            <a:pPr indent="457200" lvl="0" marL="457200" rtl="0" algn="ctr">
              <a:spcBef>
                <a:spcPts val="0"/>
              </a:spcBef>
              <a:spcAft>
                <a:spcPts val="0"/>
              </a:spcAft>
              <a:buNone/>
            </a:pPr>
            <a:r>
              <a:rPr lang="en" sz="2000">
                <a:latin typeface="Times New Roman"/>
                <a:ea typeface="Times New Roman"/>
                <a:cs typeface="Times New Roman"/>
                <a:sym typeface="Times New Roman"/>
              </a:rPr>
              <a:t>The customer adds the bill generation days and after the bills are generated they are seen here</a:t>
            </a:r>
            <a:endParaRPr/>
          </a:p>
        </p:txBody>
      </p:sp>
      <p:pic>
        <p:nvPicPr>
          <p:cNvPr id="318" name="Shape 318"/>
          <p:cNvPicPr preferRelativeResize="0"/>
          <p:nvPr/>
        </p:nvPicPr>
        <p:blipFill>
          <a:blip r:embed="rId3">
            <a:alphaModFix/>
          </a:blip>
          <a:stretch>
            <a:fillRect/>
          </a:stretch>
        </p:blipFill>
        <p:spPr>
          <a:xfrm>
            <a:off x="2286700" y="205425"/>
            <a:ext cx="4078153" cy="385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Shape 323"/>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p>
            <a:pPr indent="0" lvl="0" marL="1371600" rtl="0" algn="l">
              <a:spcBef>
                <a:spcPts val="0"/>
              </a:spcBef>
              <a:spcAft>
                <a:spcPts val="0"/>
              </a:spcAft>
              <a:buNone/>
            </a:pPr>
            <a:r>
              <a:rPr lang="en" sz="2000">
                <a:latin typeface="Times New Roman"/>
                <a:ea typeface="Times New Roman"/>
                <a:cs typeface="Times New Roman"/>
                <a:sym typeface="Times New Roman"/>
              </a:rPr>
              <a:t>     </a:t>
            </a:r>
            <a:r>
              <a:rPr lang="en" sz="2000">
                <a:latin typeface="Times New Roman"/>
                <a:ea typeface="Times New Roman"/>
                <a:cs typeface="Times New Roman"/>
                <a:sym typeface="Times New Roman"/>
              </a:rPr>
              <a:t>The work request panel for water organisation</a:t>
            </a:r>
            <a:endParaRPr/>
          </a:p>
        </p:txBody>
      </p:sp>
      <p:pic>
        <p:nvPicPr>
          <p:cNvPr id="324" name="Shape 324"/>
          <p:cNvPicPr preferRelativeResize="0"/>
          <p:nvPr/>
        </p:nvPicPr>
        <p:blipFill>
          <a:blip r:embed="rId3">
            <a:alphaModFix/>
          </a:blip>
          <a:stretch>
            <a:fillRect/>
          </a:stretch>
        </p:blipFill>
        <p:spPr>
          <a:xfrm>
            <a:off x="1053825" y="351250"/>
            <a:ext cx="7258050" cy="3171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title"/>
          </p:nvPr>
        </p:nvSpPr>
        <p:spPr>
          <a:xfrm>
            <a:off x="819150" y="845600"/>
            <a:ext cx="7505700" cy="625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3600"/>
              <a:t>2. Application Key Functionalities:</a:t>
            </a:r>
            <a:endParaRPr b="1" sz="3600"/>
          </a:p>
          <a:p>
            <a:pPr indent="0" lvl="0" marL="0">
              <a:spcBef>
                <a:spcPts val="0"/>
              </a:spcBef>
              <a:spcAft>
                <a:spcPts val="0"/>
              </a:spcAft>
              <a:buNone/>
            </a:pPr>
            <a:r>
              <a:t/>
            </a:r>
            <a:endParaRPr/>
          </a:p>
        </p:txBody>
      </p:sp>
      <p:sp>
        <p:nvSpPr>
          <p:cNvPr id="143" name="Shape 143"/>
          <p:cNvSpPr txBox="1"/>
          <p:nvPr>
            <p:ph idx="1" type="body"/>
          </p:nvPr>
        </p:nvSpPr>
        <p:spPr>
          <a:xfrm>
            <a:off x="819150" y="1530100"/>
            <a:ext cx="7505700" cy="3083100"/>
          </a:xfrm>
          <a:prstGeom prst="rect">
            <a:avLst/>
          </a:prstGeom>
        </p:spPr>
        <p:txBody>
          <a:bodyPr anchorCtr="0" anchor="t" bIns="91425" lIns="91425" spcFirstLastPara="1" rIns="91425" wrap="square" tIns="91425">
            <a:noAutofit/>
          </a:bodyPr>
          <a:lstStyle/>
          <a:p>
            <a:pPr indent="-342900" lvl="0" marL="457200" rtl="0" algn="just">
              <a:spcBef>
                <a:spcPts val="400"/>
              </a:spcBef>
              <a:spcAft>
                <a:spcPts val="0"/>
              </a:spcAft>
              <a:buClr>
                <a:srgbClr val="000000"/>
              </a:buClr>
              <a:buSzPts val="1800"/>
              <a:buFont typeface="Times New Roman"/>
              <a:buChar char="●"/>
            </a:pPr>
            <a:r>
              <a:rPr b="1" lang="en" sz="1800">
                <a:solidFill>
                  <a:srgbClr val="000000"/>
                </a:solidFill>
                <a:highlight>
                  <a:srgbClr val="FFFFFF"/>
                </a:highlight>
                <a:latin typeface="Times New Roman"/>
                <a:ea typeface="Times New Roman"/>
                <a:cs typeface="Times New Roman"/>
                <a:sym typeface="Times New Roman"/>
              </a:rPr>
              <a:t>Login/Register page of the IOT Smart Home application</a:t>
            </a:r>
            <a:endParaRPr b="1" sz="1800">
              <a:solidFill>
                <a:srgbClr val="000000"/>
              </a:solidFill>
              <a:highlight>
                <a:srgbClr val="FFFFFF"/>
              </a:highlight>
              <a:latin typeface="Times New Roman"/>
              <a:ea typeface="Times New Roman"/>
              <a:cs typeface="Times New Roman"/>
              <a:sym typeface="Times New Roman"/>
            </a:endParaRPr>
          </a:p>
          <a:p>
            <a:pPr indent="-342900" lvl="0" marL="457200" rtl="0" algn="just">
              <a:spcBef>
                <a:spcPts val="0"/>
              </a:spcBef>
              <a:spcAft>
                <a:spcPts val="0"/>
              </a:spcAft>
              <a:buClr>
                <a:srgbClr val="000000"/>
              </a:buClr>
              <a:buSzPts val="1800"/>
              <a:buFont typeface="Times New Roman"/>
              <a:buChar char="●"/>
            </a:pPr>
            <a:r>
              <a:rPr b="1" lang="en" sz="1800">
                <a:solidFill>
                  <a:srgbClr val="000000"/>
                </a:solidFill>
                <a:highlight>
                  <a:srgbClr val="FFFFFF"/>
                </a:highlight>
                <a:latin typeface="Times New Roman"/>
                <a:ea typeface="Times New Roman"/>
                <a:cs typeface="Times New Roman"/>
                <a:sym typeface="Times New Roman"/>
              </a:rPr>
              <a:t>Account ID verification of various utilities like electricity, setting values for groceries etc.</a:t>
            </a:r>
            <a:endParaRPr b="1" sz="1800">
              <a:solidFill>
                <a:srgbClr val="000000"/>
              </a:solidFill>
              <a:highlight>
                <a:srgbClr val="FFFFFF"/>
              </a:highlight>
              <a:latin typeface="Times New Roman"/>
              <a:ea typeface="Times New Roman"/>
              <a:cs typeface="Times New Roman"/>
              <a:sym typeface="Times New Roman"/>
            </a:endParaRPr>
          </a:p>
          <a:p>
            <a:pPr indent="-342900" lvl="0" marL="457200" rtl="0" algn="just">
              <a:spcBef>
                <a:spcPts val="0"/>
              </a:spcBef>
              <a:spcAft>
                <a:spcPts val="0"/>
              </a:spcAft>
              <a:buClr>
                <a:srgbClr val="000000"/>
              </a:buClr>
              <a:buSzPts val="1800"/>
              <a:buFont typeface="Times New Roman"/>
              <a:buChar char="●"/>
            </a:pPr>
            <a:r>
              <a:rPr b="1" lang="en" sz="1800">
                <a:solidFill>
                  <a:srgbClr val="000000"/>
                </a:solidFill>
                <a:latin typeface="Times New Roman"/>
                <a:ea typeface="Times New Roman"/>
                <a:cs typeface="Times New Roman"/>
                <a:sym typeface="Times New Roman"/>
              </a:rPr>
              <a:t>Work Queue Screen</a:t>
            </a:r>
            <a:endParaRPr b="1" sz="1800">
              <a:solidFill>
                <a:srgbClr val="000000"/>
              </a:solidFill>
              <a:latin typeface="Times New Roman"/>
              <a:ea typeface="Times New Roman"/>
              <a:cs typeface="Times New Roman"/>
              <a:sym typeface="Times New Roman"/>
            </a:endParaRPr>
          </a:p>
          <a:p>
            <a:pPr indent="-342900" lvl="0" marL="457200" rtl="0" algn="just">
              <a:spcBef>
                <a:spcPts val="0"/>
              </a:spcBef>
              <a:spcAft>
                <a:spcPts val="0"/>
              </a:spcAft>
              <a:buClr>
                <a:srgbClr val="000000"/>
              </a:buClr>
              <a:buSzPts val="1800"/>
              <a:buFont typeface="Times New Roman"/>
              <a:buChar char="●"/>
            </a:pPr>
            <a:r>
              <a:rPr b="1" lang="en" sz="1800">
                <a:solidFill>
                  <a:srgbClr val="000000"/>
                </a:solidFill>
                <a:latin typeface="Times New Roman"/>
                <a:ea typeface="Times New Roman"/>
                <a:cs typeface="Times New Roman"/>
                <a:sym typeface="Times New Roman"/>
              </a:rPr>
              <a:t>Status Screen</a:t>
            </a:r>
            <a:endParaRPr b="1" sz="1800">
              <a:solidFill>
                <a:srgbClr val="000000"/>
              </a:solidFill>
              <a:latin typeface="Times New Roman"/>
              <a:ea typeface="Times New Roman"/>
              <a:cs typeface="Times New Roman"/>
              <a:sym typeface="Times New Roman"/>
            </a:endParaRPr>
          </a:p>
          <a:p>
            <a:pPr indent="-342900" lvl="0" marL="457200" rtl="0" algn="just">
              <a:spcBef>
                <a:spcPts val="0"/>
              </a:spcBef>
              <a:spcAft>
                <a:spcPts val="0"/>
              </a:spcAft>
              <a:buClr>
                <a:srgbClr val="000000"/>
              </a:buClr>
              <a:buSzPts val="1800"/>
              <a:buFont typeface="Times New Roman"/>
              <a:buChar char="●"/>
            </a:pPr>
            <a:r>
              <a:rPr b="1" lang="en" sz="1800">
                <a:solidFill>
                  <a:srgbClr val="000000"/>
                </a:solidFill>
                <a:latin typeface="Times New Roman"/>
                <a:ea typeface="Times New Roman"/>
                <a:cs typeface="Times New Roman"/>
                <a:sym typeface="Times New Roman"/>
              </a:rPr>
              <a:t>Transaction History Screen</a:t>
            </a:r>
            <a:endParaRPr b="1" sz="1800">
              <a:solidFill>
                <a:srgbClr val="000000"/>
              </a:solidFill>
              <a:latin typeface="Times New Roman"/>
              <a:ea typeface="Times New Roman"/>
              <a:cs typeface="Times New Roman"/>
              <a:sym typeface="Times New Roman"/>
            </a:endParaRPr>
          </a:p>
          <a:p>
            <a:pPr indent="-342900" lvl="0" marL="457200" rtl="0" algn="just">
              <a:spcBef>
                <a:spcPts val="0"/>
              </a:spcBef>
              <a:spcAft>
                <a:spcPts val="0"/>
              </a:spcAft>
              <a:buClr>
                <a:srgbClr val="000000"/>
              </a:buClr>
              <a:buSzPts val="1800"/>
              <a:buFont typeface="Times New Roman"/>
              <a:buChar char="●"/>
            </a:pPr>
            <a:r>
              <a:rPr b="1" lang="en" sz="1800">
                <a:solidFill>
                  <a:srgbClr val="000000"/>
                </a:solidFill>
                <a:latin typeface="Times New Roman"/>
                <a:ea typeface="Times New Roman"/>
                <a:cs typeface="Times New Roman"/>
                <a:sym typeface="Times New Roman"/>
              </a:rPr>
              <a:t>Smart Wallet</a:t>
            </a:r>
            <a:endParaRPr b="1" sz="1800">
              <a:solidFill>
                <a:srgbClr val="000000"/>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Shape 329"/>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b="1" lang="en" sz="3600"/>
              <a:t>Society Enterprise</a:t>
            </a:r>
            <a:endParaRPr b="1" sz="3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pic>
        <p:nvPicPr>
          <p:cNvPr id="334" name="Shape 334"/>
          <p:cNvPicPr preferRelativeResize="0"/>
          <p:nvPr/>
        </p:nvPicPr>
        <p:blipFill>
          <a:blip r:embed="rId3">
            <a:alphaModFix/>
          </a:blip>
          <a:stretch>
            <a:fillRect/>
          </a:stretch>
        </p:blipFill>
        <p:spPr>
          <a:xfrm>
            <a:off x="1256825" y="380675"/>
            <a:ext cx="6997581" cy="3858700"/>
          </a:xfrm>
          <a:prstGeom prst="rect">
            <a:avLst/>
          </a:prstGeom>
          <a:noFill/>
          <a:ln>
            <a:noFill/>
          </a:ln>
        </p:spPr>
      </p:pic>
      <p:sp>
        <p:nvSpPr>
          <p:cNvPr id="335" name="Shape 335"/>
          <p:cNvSpPr txBox="1"/>
          <p:nvPr/>
        </p:nvSpPr>
        <p:spPr>
          <a:xfrm>
            <a:off x="557875" y="4282150"/>
            <a:ext cx="6426600" cy="749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36" name="Shape 336"/>
          <p:cNvSpPr txBox="1"/>
          <p:nvPr/>
        </p:nvSpPr>
        <p:spPr>
          <a:xfrm>
            <a:off x="792175" y="4181750"/>
            <a:ext cx="6013800" cy="624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Customer will use society manager to manage all the request from/to society</a:t>
            </a:r>
            <a:endParaRPr sz="1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pic>
        <p:nvPicPr>
          <p:cNvPr id="341" name="Shape 341"/>
          <p:cNvPicPr preferRelativeResize="0"/>
          <p:nvPr/>
        </p:nvPicPr>
        <p:blipFill>
          <a:blip r:embed="rId3">
            <a:alphaModFix/>
          </a:blip>
          <a:stretch>
            <a:fillRect/>
          </a:stretch>
        </p:blipFill>
        <p:spPr>
          <a:xfrm>
            <a:off x="328025" y="257300"/>
            <a:ext cx="6230725" cy="2661150"/>
          </a:xfrm>
          <a:prstGeom prst="rect">
            <a:avLst/>
          </a:prstGeom>
          <a:noFill/>
          <a:ln>
            <a:noFill/>
          </a:ln>
        </p:spPr>
      </p:pic>
      <p:pic>
        <p:nvPicPr>
          <p:cNvPr id="342" name="Shape 342"/>
          <p:cNvPicPr preferRelativeResize="0"/>
          <p:nvPr/>
        </p:nvPicPr>
        <p:blipFill>
          <a:blip r:embed="rId4">
            <a:alphaModFix/>
          </a:blip>
          <a:stretch>
            <a:fillRect/>
          </a:stretch>
        </p:blipFill>
        <p:spPr>
          <a:xfrm>
            <a:off x="4435600" y="2430997"/>
            <a:ext cx="4466150" cy="2480375"/>
          </a:xfrm>
          <a:prstGeom prst="rect">
            <a:avLst/>
          </a:prstGeom>
          <a:noFill/>
          <a:ln>
            <a:noFill/>
          </a:ln>
        </p:spPr>
      </p:pic>
      <p:sp>
        <p:nvSpPr>
          <p:cNvPr id="343" name="Shape 343"/>
          <p:cNvSpPr txBox="1"/>
          <p:nvPr/>
        </p:nvSpPr>
        <p:spPr>
          <a:xfrm>
            <a:off x="6727825" y="388275"/>
            <a:ext cx="2119800" cy="1908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Once garbage bin is full, request will be automatically sent to garbage organization.</a:t>
            </a:r>
            <a:endParaRPr sz="1000"/>
          </a:p>
        </p:txBody>
      </p:sp>
      <p:sp>
        <p:nvSpPr>
          <p:cNvPr id="344" name="Shape 344"/>
          <p:cNvSpPr txBox="1"/>
          <p:nvPr/>
        </p:nvSpPr>
        <p:spPr>
          <a:xfrm>
            <a:off x="423975" y="3088325"/>
            <a:ext cx="3782400" cy="1707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Customer will sent maintenance request using message box and same will be sent to maintenance team.</a:t>
            </a:r>
            <a:endParaRPr sz="1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Shape 349"/>
          <p:cNvSpPr txBox="1"/>
          <p:nvPr>
            <p:ph idx="1" type="body"/>
          </p:nvPr>
        </p:nvSpPr>
        <p:spPr>
          <a:xfrm>
            <a:off x="4815500" y="4315625"/>
            <a:ext cx="2927700" cy="569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1000">
                <a:solidFill>
                  <a:srgbClr val="000000"/>
                </a:solidFill>
                <a:latin typeface="Arial"/>
                <a:ea typeface="Arial"/>
                <a:cs typeface="Arial"/>
                <a:sym typeface="Arial"/>
              </a:rPr>
              <a:t>Additionally</a:t>
            </a:r>
            <a:r>
              <a:rPr lang="en" sz="1000">
                <a:solidFill>
                  <a:srgbClr val="000000"/>
                </a:solidFill>
                <a:latin typeface="Arial"/>
                <a:ea typeface="Arial"/>
                <a:cs typeface="Arial"/>
                <a:sym typeface="Arial"/>
              </a:rPr>
              <a:t> to know </a:t>
            </a:r>
            <a:r>
              <a:rPr lang="en" sz="1000">
                <a:solidFill>
                  <a:srgbClr val="000000"/>
                </a:solidFill>
                <a:latin typeface="Arial"/>
                <a:ea typeface="Arial"/>
                <a:cs typeface="Arial"/>
                <a:sym typeface="Arial"/>
              </a:rPr>
              <a:t>security</a:t>
            </a:r>
            <a:r>
              <a:rPr lang="en" sz="1000">
                <a:solidFill>
                  <a:srgbClr val="000000"/>
                </a:solidFill>
                <a:latin typeface="Arial"/>
                <a:ea typeface="Arial"/>
                <a:cs typeface="Arial"/>
                <a:sym typeface="Arial"/>
              </a:rPr>
              <a:t> </a:t>
            </a:r>
            <a:r>
              <a:rPr lang="en" sz="1000">
                <a:solidFill>
                  <a:srgbClr val="000000"/>
                </a:solidFill>
                <a:latin typeface="Arial"/>
                <a:ea typeface="Arial"/>
                <a:cs typeface="Arial"/>
                <a:sym typeface="Arial"/>
              </a:rPr>
              <a:t>personnel</a:t>
            </a:r>
            <a:r>
              <a:rPr lang="en" sz="1000">
                <a:solidFill>
                  <a:srgbClr val="000000"/>
                </a:solidFill>
                <a:latin typeface="Arial"/>
                <a:ea typeface="Arial"/>
                <a:cs typeface="Arial"/>
                <a:sym typeface="Arial"/>
              </a:rPr>
              <a:t> detail customer will use this tab.</a:t>
            </a:r>
            <a:endParaRPr sz="1000">
              <a:solidFill>
                <a:srgbClr val="000000"/>
              </a:solidFill>
              <a:latin typeface="Arial"/>
              <a:ea typeface="Arial"/>
              <a:cs typeface="Arial"/>
              <a:sym typeface="Arial"/>
            </a:endParaRPr>
          </a:p>
        </p:txBody>
      </p:sp>
      <p:pic>
        <p:nvPicPr>
          <p:cNvPr id="350" name="Shape 350"/>
          <p:cNvPicPr preferRelativeResize="0"/>
          <p:nvPr/>
        </p:nvPicPr>
        <p:blipFill>
          <a:blip r:embed="rId3">
            <a:alphaModFix/>
          </a:blip>
          <a:stretch>
            <a:fillRect/>
          </a:stretch>
        </p:blipFill>
        <p:spPr>
          <a:xfrm>
            <a:off x="328025" y="374500"/>
            <a:ext cx="4487475" cy="1377775"/>
          </a:xfrm>
          <a:prstGeom prst="rect">
            <a:avLst/>
          </a:prstGeom>
          <a:noFill/>
          <a:ln>
            <a:noFill/>
          </a:ln>
        </p:spPr>
      </p:pic>
      <p:pic>
        <p:nvPicPr>
          <p:cNvPr id="351" name="Shape 351"/>
          <p:cNvPicPr preferRelativeResize="0"/>
          <p:nvPr/>
        </p:nvPicPr>
        <p:blipFill>
          <a:blip r:embed="rId4">
            <a:alphaModFix/>
          </a:blip>
          <a:stretch>
            <a:fillRect/>
          </a:stretch>
        </p:blipFill>
        <p:spPr>
          <a:xfrm>
            <a:off x="4815500" y="374500"/>
            <a:ext cx="4023700" cy="3895174"/>
          </a:xfrm>
          <a:prstGeom prst="rect">
            <a:avLst/>
          </a:prstGeom>
          <a:noFill/>
          <a:ln>
            <a:noFill/>
          </a:ln>
        </p:spPr>
      </p:pic>
      <p:pic>
        <p:nvPicPr>
          <p:cNvPr id="352" name="Shape 352"/>
          <p:cNvPicPr preferRelativeResize="0"/>
          <p:nvPr/>
        </p:nvPicPr>
        <p:blipFill>
          <a:blip r:embed="rId5">
            <a:alphaModFix/>
          </a:blip>
          <a:stretch>
            <a:fillRect/>
          </a:stretch>
        </p:blipFill>
        <p:spPr>
          <a:xfrm>
            <a:off x="328019" y="2654050"/>
            <a:ext cx="4429050" cy="2114550"/>
          </a:xfrm>
          <a:prstGeom prst="rect">
            <a:avLst/>
          </a:prstGeom>
          <a:noFill/>
          <a:ln>
            <a:noFill/>
          </a:ln>
        </p:spPr>
      </p:pic>
      <p:sp>
        <p:nvSpPr>
          <p:cNvPr id="353" name="Shape 353"/>
          <p:cNvSpPr txBox="1"/>
          <p:nvPr/>
        </p:nvSpPr>
        <p:spPr>
          <a:xfrm>
            <a:off x="379350" y="1805250"/>
            <a:ext cx="4429200" cy="799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Customer will request for parking space from this panel. He can chose nearest parking</a:t>
            </a:r>
            <a:endParaRPr sz="1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Shape 358"/>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1000">
                <a:solidFill>
                  <a:srgbClr val="000000"/>
                </a:solidFill>
                <a:latin typeface="Arial"/>
                <a:ea typeface="Arial"/>
                <a:cs typeface="Arial"/>
                <a:sym typeface="Arial"/>
              </a:rPr>
              <a:t>Once </a:t>
            </a:r>
            <a:r>
              <a:rPr lang="en" sz="1000">
                <a:solidFill>
                  <a:srgbClr val="000000"/>
                </a:solidFill>
                <a:latin typeface="Arial"/>
                <a:ea typeface="Arial"/>
                <a:cs typeface="Arial"/>
                <a:sym typeface="Arial"/>
              </a:rPr>
              <a:t>selected</a:t>
            </a:r>
            <a:r>
              <a:rPr lang="en" sz="1000">
                <a:solidFill>
                  <a:srgbClr val="000000"/>
                </a:solidFill>
                <a:latin typeface="Arial"/>
                <a:ea typeface="Arial"/>
                <a:cs typeface="Arial"/>
                <a:sym typeface="Arial"/>
              </a:rPr>
              <a:t> customer can book the required seats which should not be greater than available seats.</a:t>
            </a:r>
            <a:endParaRPr sz="1000">
              <a:solidFill>
                <a:srgbClr val="000000"/>
              </a:solidFill>
              <a:latin typeface="Arial"/>
              <a:ea typeface="Arial"/>
              <a:cs typeface="Arial"/>
              <a:sym typeface="Arial"/>
            </a:endParaRPr>
          </a:p>
        </p:txBody>
      </p:sp>
      <p:pic>
        <p:nvPicPr>
          <p:cNvPr id="359" name="Shape 359"/>
          <p:cNvPicPr preferRelativeResize="0"/>
          <p:nvPr/>
        </p:nvPicPr>
        <p:blipFill>
          <a:blip r:embed="rId3">
            <a:alphaModFix/>
          </a:blip>
          <a:stretch>
            <a:fillRect/>
          </a:stretch>
        </p:blipFill>
        <p:spPr>
          <a:xfrm>
            <a:off x="328025" y="304800"/>
            <a:ext cx="4926168" cy="3858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Shape 364"/>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1000">
                <a:solidFill>
                  <a:srgbClr val="000000"/>
                </a:solidFill>
                <a:latin typeface="Arial"/>
                <a:ea typeface="Arial"/>
                <a:cs typeface="Arial"/>
                <a:sym typeface="Arial"/>
              </a:rPr>
              <a:t>Customer can create new event.</a:t>
            </a:r>
            <a:endParaRPr sz="1000">
              <a:solidFill>
                <a:srgbClr val="000000"/>
              </a:solidFill>
              <a:latin typeface="Arial"/>
              <a:ea typeface="Arial"/>
              <a:cs typeface="Arial"/>
              <a:sym typeface="Arial"/>
            </a:endParaRPr>
          </a:p>
        </p:txBody>
      </p:sp>
      <p:pic>
        <p:nvPicPr>
          <p:cNvPr id="365" name="Shape 365"/>
          <p:cNvPicPr preferRelativeResize="0"/>
          <p:nvPr/>
        </p:nvPicPr>
        <p:blipFill>
          <a:blip r:embed="rId3">
            <a:alphaModFix/>
          </a:blip>
          <a:stretch>
            <a:fillRect/>
          </a:stretch>
        </p:blipFill>
        <p:spPr>
          <a:xfrm>
            <a:off x="201775" y="207950"/>
            <a:ext cx="6286704" cy="3858700"/>
          </a:xfrm>
          <a:prstGeom prst="rect">
            <a:avLst/>
          </a:prstGeom>
          <a:noFill/>
          <a:ln>
            <a:noFill/>
          </a:ln>
        </p:spPr>
      </p:pic>
      <p:pic>
        <p:nvPicPr>
          <p:cNvPr id="366" name="Shape 366"/>
          <p:cNvPicPr preferRelativeResize="0"/>
          <p:nvPr/>
        </p:nvPicPr>
        <p:blipFill>
          <a:blip r:embed="rId4">
            <a:alphaModFix/>
          </a:blip>
          <a:stretch>
            <a:fillRect/>
          </a:stretch>
        </p:blipFill>
        <p:spPr>
          <a:xfrm>
            <a:off x="4905172" y="2447397"/>
            <a:ext cx="4026150" cy="2485725"/>
          </a:xfrm>
          <a:prstGeom prst="rect">
            <a:avLst/>
          </a:prstGeom>
          <a:noFill/>
          <a:ln>
            <a:noFill/>
          </a:ln>
        </p:spPr>
      </p:pic>
      <p:sp>
        <p:nvSpPr>
          <p:cNvPr id="367" name="Shape 367"/>
          <p:cNvSpPr txBox="1"/>
          <p:nvPr/>
        </p:nvSpPr>
        <p:spPr>
          <a:xfrm>
            <a:off x="6616250" y="310175"/>
            <a:ext cx="2164500" cy="1941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User can view all the events available, booked by him or </a:t>
            </a:r>
            <a:r>
              <a:rPr lang="en" sz="1000"/>
              <a:t>created</a:t>
            </a:r>
            <a:r>
              <a:rPr lang="en" sz="1000"/>
              <a:t> by him.</a:t>
            </a:r>
            <a:endParaRPr sz="1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Shape 372"/>
          <p:cNvSpPr txBox="1"/>
          <p:nvPr>
            <p:ph idx="1" type="body"/>
          </p:nvPr>
        </p:nvSpPr>
        <p:spPr>
          <a:xfrm>
            <a:off x="328025" y="4163500"/>
            <a:ext cx="3565800" cy="605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1000">
                <a:solidFill>
                  <a:srgbClr val="000000"/>
                </a:solidFill>
                <a:latin typeface="Arial"/>
                <a:ea typeface="Arial"/>
                <a:cs typeface="Arial"/>
                <a:sym typeface="Arial"/>
              </a:rPr>
              <a:t>Here user </a:t>
            </a:r>
            <a:r>
              <a:rPr lang="en" sz="1000">
                <a:solidFill>
                  <a:srgbClr val="000000"/>
                </a:solidFill>
                <a:latin typeface="Arial"/>
                <a:ea typeface="Arial"/>
                <a:cs typeface="Arial"/>
                <a:sym typeface="Arial"/>
              </a:rPr>
              <a:t>can</a:t>
            </a:r>
            <a:r>
              <a:rPr lang="en" sz="1000">
                <a:solidFill>
                  <a:srgbClr val="000000"/>
                </a:solidFill>
                <a:latin typeface="Arial"/>
                <a:ea typeface="Arial"/>
                <a:cs typeface="Arial"/>
                <a:sym typeface="Arial"/>
              </a:rPr>
              <a:t> get details about an event.</a:t>
            </a:r>
            <a:endParaRPr sz="1000">
              <a:solidFill>
                <a:srgbClr val="000000"/>
              </a:solidFill>
              <a:latin typeface="Arial"/>
              <a:ea typeface="Arial"/>
              <a:cs typeface="Arial"/>
              <a:sym typeface="Arial"/>
            </a:endParaRPr>
          </a:p>
        </p:txBody>
      </p:sp>
      <p:pic>
        <p:nvPicPr>
          <p:cNvPr id="373" name="Shape 373"/>
          <p:cNvPicPr preferRelativeResize="0"/>
          <p:nvPr/>
        </p:nvPicPr>
        <p:blipFill>
          <a:blip r:embed="rId3">
            <a:alphaModFix/>
          </a:blip>
          <a:stretch>
            <a:fillRect/>
          </a:stretch>
        </p:blipFill>
        <p:spPr>
          <a:xfrm>
            <a:off x="328025" y="238775"/>
            <a:ext cx="3924002" cy="3858701"/>
          </a:xfrm>
          <a:prstGeom prst="rect">
            <a:avLst/>
          </a:prstGeom>
          <a:noFill/>
          <a:ln>
            <a:noFill/>
          </a:ln>
        </p:spPr>
      </p:pic>
      <p:pic>
        <p:nvPicPr>
          <p:cNvPr id="374" name="Shape 374"/>
          <p:cNvPicPr preferRelativeResize="0"/>
          <p:nvPr/>
        </p:nvPicPr>
        <p:blipFill>
          <a:blip r:embed="rId4">
            <a:alphaModFix/>
          </a:blip>
          <a:stretch>
            <a:fillRect/>
          </a:stretch>
        </p:blipFill>
        <p:spPr>
          <a:xfrm>
            <a:off x="4404427" y="238775"/>
            <a:ext cx="4201333" cy="3858700"/>
          </a:xfrm>
          <a:prstGeom prst="rect">
            <a:avLst/>
          </a:prstGeom>
          <a:noFill/>
          <a:ln>
            <a:noFill/>
          </a:ln>
        </p:spPr>
      </p:pic>
      <p:sp>
        <p:nvSpPr>
          <p:cNvPr id="375" name="Shape 375"/>
          <p:cNvSpPr txBox="1"/>
          <p:nvPr/>
        </p:nvSpPr>
        <p:spPr>
          <a:xfrm>
            <a:off x="4485225" y="4163500"/>
            <a:ext cx="4429500" cy="810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000"/>
              <a:t>Chat Box: </a:t>
            </a:r>
            <a:r>
              <a:rPr lang="en" sz="1000"/>
              <a:t>To let attendees of a particular event to interact with each other and get necessary informations.</a:t>
            </a:r>
            <a:endParaRPr sz="1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Shape 380"/>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a:t>Maintenance Department</a:t>
            </a:r>
            <a:endParaRPr b="1"/>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pic>
        <p:nvPicPr>
          <p:cNvPr id="385" name="Shape 385"/>
          <p:cNvPicPr preferRelativeResize="0"/>
          <p:nvPr/>
        </p:nvPicPr>
        <p:blipFill>
          <a:blip r:embed="rId3">
            <a:alphaModFix/>
          </a:blip>
          <a:stretch>
            <a:fillRect/>
          </a:stretch>
        </p:blipFill>
        <p:spPr>
          <a:xfrm>
            <a:off x="328025" y="317675"/>
            <a:ext cx="4668424" cy="2045475"/>
          </a:xfrm>
          <a:prstGeom prst="rect">
            <a:avLst/>
          </a:prstGeom>
          <a:noFill/>
          <a:ln>
            <a:noFill/>
          </a:ln>
        </p:spPr>
      </p:pic>
      <p:pic>
        <p:nvPicPr>
          <p:cNvPr id="386" name="Shape 386"/>
          <p:cNvPicPr preferRelativeResize="0"/>
          <p:nvPr/>
        </p:nvPicPr>
        <p:blipFill>
          <a:blip r:embed="rId4">
            <a:alphaModFix/>
          </a:blip>
          <a:stretch>
            <a:fillRect/>
          </a:stretch>
        </p:blipFill>
        <p:spPr>
          <a:xfrm>
            <a:off x="328025" y="2363152"/>
            <a:ext cx="5567200" cy="2413675"/>
          </a:xfrm>
          <a:prstGeom prst="rect">
            <a:avLst/>
          </a:prstGeom>
          <a:noFill/>
          <a:ln>
            <a:noFill/>
          </a:ln>
        </p:spPr>
      </p:pic>
      <p:pic>
        <p:nvPicPr>
          <p:cNvPr id="387" name="Shape 387"/>
          <p:cNvPicPr preferRelativeResize="0"/>
          <p:nvPr/>
        </p:nvPicPr>
        <p:blipFill>
          <a:blip r:embed="rId5">
            <a:alphaModFix/>
          </a:blip>
          <a:stretch>
            <a:fillRect/>
          </a:stretch>
        </p:blipFill>
        <p:spPr>
          <a:xfrm>
            <a:off x="4996450" y="317675"/>
            <a:ext cx="3838950" cy="2037250"/>
          </a:xfrm>
          <a:prstGeom prst="rect">
            <a:avLst/>
          </a:prstGeom>
          <a:noFill/>
          <a:ln>
            <a:noFill/>
          </a:ln>
        </p:spPr>
      </p:pic>
      <p:sp>
        <p:nvSpPr>
          <p:cNvPr id="388" name="Shape 388"/>
          <p:cNvSpPr txBox="1"/>
          <p:nvPr/>
        </p:nvSpPr>
        <p:spPr>
          <a:xfrm>
            <a:off x="6069550" y="2441200"/>
            <a:ext cx="2688900" cy="2413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Maintenance</a:t>
            </a:r>
            <a:r>
              <a:rPr lang="en" sz="1000"/>
              <a:t> organization panels to manage staff requests, resolve a requests and assign requests.</a:t>
            </a:r>
            <a:endParaRPr sz="1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Shape 39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a:t>The Garbage Department</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type="title"/>
          </p:nvPr>
        </p:nvSpPr>
        <p:spPr>
          <a:xfrm>
            <a:off x="819150" y="845600"/>
            <a:ext cx="7505700" cy="625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3600"/>
              <a:t>3. Proposed Entities</a:t>
            </a:r>
            <a:r>
              <a:rPr b="1" lang="en" sz="3600"/>
              <a:t>:</a:t>
            </a:r>
            <a:endParaRPr b="1" sz="3600"/>
          </a:p>
          <a:p>
            <a:pPr indent="0" lvl="0" marL="0">
              <a:spcBef>
                <a:spcPts val="0"/>
              </a:spcBef>
              <a:spcAft>
                <a:spcPts val="0"/>
              </a:spcAft>
              <a:buNone/>
            </a:pPr>
            <a:r>
              <a:t/>
            </a:r>
            <a:endParaRPr/>
          </a:p>
        </p:txBody>
      </p:sp>
      <p:sp>
        <p:nvSpPr>
          <p:cNvPr id="149" name="Shape 149"/>
          <p:cNvSpPr txBox="1"/>
          <p:nvPr>
            <p:ph idx="1" type="body"/>
          </p:nvPr>
        </p:nvSpPr>
        <p:spPr>
          <a:xfrm>
            <a:off x="819150" y="1471400"/>
            <a:ext cx="7505700" cy="2967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1800" u="sng">
                <a:latin typeface="Times New Roman"/>
                <a:ea typeface="Times New Roman"/>
                <a:cs typeface="Times New Roman"/>
                <a:sym typeface="Times New Roman"/>
              </a:rPr>
              <a:t>Enterprise:</a:t>
            </a:r>
            <a:endParaRPr b="1" sz="1800" u="sng">
              <a:latin typeface="Times New Roman"/>
              <a:ea typeface="Times New Roman"/>
              <a:cs typeface="Times New Roman"/>
              <a:sym typeface="Times New Roman"/>
            </a:endParaRPr>
          </a:p>
          <a:p>
            <a:pPr indent="-342900" lvl="0" marL="457200" rtl="0">
              <a:spcBef>
                <a:spcPts val="1600"/>
              </a:spcBef>
              <a:spcAft>
                <a:spcPts val="0"/>
              </a:spcAft>
              <a:buSzPts val="1800"/>
              <a:buFont typeface="Times New Roman"/>
              <a:buChar char="●"/>
            </a:pPr>
            <a:r>
              <a:rPr b="1" lang="en" sz="1800">
                <a:latin typeface="Times New Roman"/>
                <a:ea typeface="Times New Roman"/>
                <a:cs typeface="Times New Roman"/>
                <a:sym typeface="Times New Roman"/>
              </a:rPr>
              <a:t>Government Enterprise </a:t>
            </a:r>
            <a:r>
              <a:rPr lang="en" sz="1800">
                <a:latin typeface="Times New Roman"/>
                <a:ea typeface="Times New Roman"/>
                <a:cs typeface="Times New Roman"/>
                <a:sym typeface="Times New Roman"/>
              </a:rPr>
              <a:t>: Water and Electricity Organization.</a:t>
            </a:r>
            <a:endParaRPr sz="1800">
              <a:latin typeface="Times New Roman"/>
              <a:ea typeface="Times New Roman"/>
              <a:cs typeface="Times New Roman"/>
              <a:sym typeface="Times New Roman"/>
            </a:endParaRPr>
          </a:p>
          <a:p>
            <a:pPr indent="-342900" lvl="0" marL="457200" rtl="0">
              <a:spcBef>
                <a:spcPts val="0"/>
              </a:spcBef>
              <a:spcAft>
                <a:spcPts val="0"/>
              </a:spcAft>
              <a:buSzPts val="1800"/>
              <a:buFont typeface="Times New Roman"/>
              <a:buChar char="●"/>
            </a:pPr>
            <a:r>
              <a:rPr b="1" lang="en" sz="1800">
                <a:latin typeface="Times New Roman"/>
                <a:ea typeface="Times New Roman"/>
                <a:cs typeface="Times New Roman"/>
                <a:sym typeface="Times New Roman"/>
              </a:rPr>
              <a:t>Security</a:t>
            </a:r>
            <a:r>
              <a:rPr lang="en" sz="1800">
                <a:latin typeface="Times New Roman"/>
                <a:ea typeface="Times New Roman"/>
                <a:cs typeface="Times New Roman"/>
                <a:sym typeface="Times New Roman"/>
              </a:rPr>
              <a:t> </a:t>
            </a:r>
            <a:r>
              <a:rPr b="1" lang="en" sz="1800">
                <a:latin typeface="Times New Roman"/>
                <a:ea typeface="Times New Roman"/>
                <a:cs typeface="Times New Roman"/>
                <a:sym typeface="Times New Roman"/>
              </a:rPr>
              <a:t>Enterprise: </a:t>
            </a:r>
            <a:r>
              <a:rPr lang="en" sz="1800">
                <a:latin typeface="Times New Roman"/>
                <a:ea typeface="Times New Roman"/>
                <a:cs typeface="Times New Roman"/>
                <a:sym typeface="Times New Roman"/>
              </a:rPr>
              <a:t>Security Organization</a:t>
            </a:r>
            <a:endParaRPr sz="1800">
              <a:latin typeface="Times New Roman"/>
              <a:ea typeface="Times New Roman"/>
              <a:cs typeface="Times New Roman"/>
              <a:sym typeface="Times New Roman"/>
            </a:endParaRPr>
          </a:p>
          <a:p>
            <a:pPr indent="-342900" lvl="0" marL="457200" rtl="0">
              <a:spcBef>
                <a:spcPts val="0"/>
              </a:spcBef>
              <a:spcAft>
                <a:spcPts val="0"/>
              </a:spcAft>
              <a:buSzPts val="1800"/>
              <a:buFont typeface="Times New Roman"/>
              <a:buChar char="●"/>
            </a:pPr>
            <a:r>
              <a:rPr b="1" lang="en" sz="1800">
                <a:latin typeface="Times New Roman"/>
                <a:ea typeface="Times New Roman"/>
                <a:cs typeface="Times New Roman"/>
                <a:sym typeface="Times New Roman"/>
              </a:rPr>
              <a:t>Market </a:t>
            </a:r>
            <a:r>
              <a:rPr b="1" lang="en" sz="1800">
                <a:latin typeface="Times New Roman"/>
                <a:ea typeface="Times New Roman"/>
                <a:cs typeface="Times New Roman"/>
                <a:sym typeface="Times New Roman"/>
              </a:rPr>
              <a:t>Enterprise :  </a:t>
            </a:r>
            <a:r>
              <a:rPr lang="en" sz="1800">
                <a:latin typeface="Times New Roman"/>
                <a:ea typeface="Times New Roman"/>
                <a:cs typeface="Times New Roman"/>
                <a:sym typeface="Times New Roman"/>
              </a:rPr>
              <a:t>Grocery, Retailer, Delivery Organisation.</a:t>
            </a:r>
            <a:endParaRPr sz="1800">
              <a:latin typeface="Times New Roman"/>
              <a:ea typeface="Times New Roman"/>
              <a:cs typeface="Times New Roman"/>
              <a:sym typeface="Times New Roman"/>
            </a:endParaRPr>
          </a:p>
          <a:p>
            <a:pPr indent="-342900" lvl="0" marL="457200">
              <a:spcBef>
                <a:spcPts val="0"/>
              </a:spcBef>
              <a:spcAft>
                <a:spcPts val="0"/>
              </a:spcAft>
              <a:buSzPts val="1800"/>
              <a:buFont typeface="Times New Roman"/>
              <a:buChar char="●"/>
            </a:pPr>
            <a:r>
              <a:rPr b="1" lang="en" sz="1800">
                <a:latin typeface="Times New Roman"/>
                <a:ea typeface="Times New Roman"/>
                <a:cs typeface="Times New Roman"/>
                <a:sym typeface="Times New Roman"/>
              </a:rPr>
              <a:t>Society </a:t>
            </a:r>
            <a:r>
              <a:rPr b="1" lang="en" sz="1800">
                <a:latin typeface="Times New Roman"/>
                <a:ea typeface="Times New Roman"/>
                <a:cs typeface="Times New Roman"/>
                <a:sym typeface="Times New Roman"/>
              </a:rPr>
              <a:t>Enterprise : </a:t>
            </a:r>
            <a:r>
              <a:rPr lang="en" sz="1800">
                <a:latin typeface="Times New Roman"/>
                <a:ea typeface="Times New Roman"/>
                <a:cs typeface="Times New Roman"/>
                <a:sym typeface="Times New Roman"/>
              </a:rPr>
              <a:t>Maintenance, Parking, Garbage and Event Management Organisation.</a:t>
            </a:r>
            <a:endParaRPr sz="1800">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pic>
        <p:nvPicPr>
          <p:cNvPr id="398" name="Shape 398"/>
          <p:cNvPicPr preferRelativeResize="0"/>
          <p:nvPr/>
        </p:nvPicPr>
        <p:blipFill>
          <a:blip r:embed="rId3">
            <a:alphaModFix/>
          </a:blip>
          <a:stretch>
            <a:fillRect/>
          </a:stretch>
        </p:blipFill>
        <p:spPr>
          <a:xfrm>
            <a:off x="212350" y="196450"/>
            <a:ext cx="3764900" cy="1643350"/>
          </a:xfrm>
          <a:prstGeom prst="rect">
            <a:avLst/>
          </a:prstGeom>
          <a:noFill/>
          <a:ln>
            <a:noFill/>
          </a:ln>
        </p:spPr>
      </p:pic>
      <p:pic>
        <p:nvPicPr>
          <p:cNvPr id="399" name="Shape 399"/>
          <p:cNvPicPr preferRelativeResize="0"/>
          <p:nvPr/>
        </p:nvPicPr>
        <p:blipFill>
          <a:blip r:embed="rId4">
            <a:alphaModFix/>
          </a:blip>
          <a:stretch>
            <a:fillRect/>
          </a:stretch>
        </p:blipFill>
        <p:spPr>
          <a:xfrm>
            <a:off x="212350" y="1839800"/>
            <a:ext cx="5356676" cy="2998900"/>
          </a:xfrm>
          <a:prstGeom prst="rect">
            <a:avLst/>
          </a:prstGeom>
          <a:noFill/>
          <a:ln>
            <a:noFill/>
          </a:ln>
        </p:spPr>
      </p:pic>
      <p:pic>
        <p:nvPicPr>
          <p:cNvPr id="400" name="Shape 400"/>
          <p:cNvPicPr preferRelativeResize="0"/>
          <p:nvPr/>
        </p:nvPicPr>
        <p:blipFill>
          <a:blip r:embed="rId5">
            <a:alphaModFix/>
          </a:blip>
          <a:stretch>
            <a:fillRect/>
          </a:stretch>
        </p:blipFill>
        <p:spPr>
          <a:xfrm>
            <a:off x="3977246" y="196450"/>
            <a:ext cx="4791150" cy="1962150"/>
          </a:xfrm>
          <a:prstGeom prst="rect">
            <a:avLst/>
          </a:prstGeom>
          <a:noFill/>
          <a:ln>
            <a:noFill/>
          </a:ln>
        </p:spPr>
      </p:pic>
      <p:sp>
        <p:nvSpPr>
          <p:cNvPr id="401" name="Shape 401"/>
          <p:cNvSpPr txBox="1"/>
          <p:nvPr/>
        </p:nvSpPr>
        <p:spPr>
          <a:xfrm>
            <a:off x="5690200" y="2218075"/>
            <a:ext cx="3078300" cy="2744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Garbage </a:t>
            </a:r>
            <a:r>
              <a:rPr lang="en" sz="1000"/>
              <a:t>organization panels to manage staff requests, resolve a requests and assign requests.</a:t>
            </a:r>
            <a:endParaRPr sz="1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pic>
        <p:nvPicPr>
          <p:cNvPr id="406" name="Shape 406"/>
          <p:cNvPicPr preferRelativeResize="0"/>
          <p:nvPr/>
        </p:nvPicPr>
        <p:blipFill>
          <a:blip r:embed="rId3">
            <a:alphaModFix/>
          </a:blip>
          <a:stretch>
            <a:fillRect/>
          </a:stretch>
        </p:blipFill>
        <p:spPr>
          <a:xfrm>
            <a:off x="328025" y="257050"/>
            <a:ext cx="3681475" cy="2217450"/>
          </a:xfrm>
          <a:prstGeom prst="rect">
            <a:avLst/>
          </a:prstGeom>
          <a:noFill/>
          <a:ln>
            <a:noFill/>
          </a:ln>
        </p:spPr>
      </p:pic>
      <p:pic>
        <p:nvPicPr>
          <p:cNvPr id="407" name="Shape 407"/>
          <p:cNvPicPr preferRelativeResize="0"/>
          <p:nvPr/>
        </p:nvPicPr>
        <p:blipFill>
          <a:blip r:embed="rId4">
            <a:alphaModFix/>
          </a:blip>
          <a:stretch>
            <a:fillRect/>
          </a:stretch>
        </p:blipFill>
        <p:spPr>
          <a:xfrm>
            <a:off x="4009500" y="258225"/>
            <a:ext cx="4829700" cy="2215088"/>
          </a:xfrm>
          <a:prstGeom prst="rect">
            <a:avLst/>
          </a:prstGeom>
          <a:noFill/>
          <a:ln>
            <a:noFill/>
          </a:ln>
        </p:spPr>
      </p:pic>
      <p:pic>
        <p:nvPicPr>
          <p:cNvPr id="408" name="Shape 408"/>
          <p:cNvPicPr preferRelativeResize="0"/>
          <p:nvPr/>
        </p:nvPicPr>
        <p:blipFill>
          <a:blip r:embed="rId5">
            <a:alphaModFix/>
          </a:blip>
          <a:stretch>
            <a:fillRect/>
          </a:stretch>
        </p:blipFill>
        <p:spPr>
          <a:xfrm>
            <a:off x="328025" y="1760496"/>
            <a:ext cx="5934424" cy="3008101"/>
          </a:xfrm>
          <a:prstGeom prst="rect">
            <a:avLst/>
          </a:prstGeom>
          <a:noFill/>
          <a:ln>
            <a:noFill/>
          </a:ln>
        </p:spPr>
      </p:pic>
      <p:sp>
        <p:nvSpPr>
          <p:cNvPr id="409" name="Shape 409"/>
          <p:cNvSpPr txBox="1"/>
          <p:nvPr/>
        </p:nvSpPr>
        <p:spPr>
          <a:xfrm>
            <a:off x="6381950" y="2552775"/>
            <a:ext cx="2457300" cy="2320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Garbage </a:t>
            </a:r>
            <a:r>
              <a:rPr lang="en" sz="1000"/>
              <a:t>organization</a:t>
            </a:r>
            <a:r>
              <a:rPr lang="en" sz="1000"/>
              <a:t> Staff work area. To complete, assign and view request.</a:t>
            </a:r>
            <a:endParaRPr sz="1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Shape 414"/>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a:t>Parking Department</a:t>
            </a:r>
            <a:endParaRPr b="1"/>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pic>
        <p:nvPicPr>
          <p:cNvPr id="419" name="Shape 419"/>
          <p:cNvPicPr preferRelativeResize="0"/>
          <p:nvPr/>
        </p:nvPicPr>
        <p:blipFill>
          <a:blip r:embed="rId3">
            <a:alphaModFix/>
          </a:blip>
          <a:stretch>
            <a:fillRect/>
          </a:stretch>
        </p:blipFill>
        <p:spPr>
          <a:xfrm>
            <a:off x="268075" y="179025"/>
            <a:ext cx="3868750" cy="2253875"/>
          </a:xfrm>
          <a:prstGeom prst="rect">
            <a:avLst/>
          </a:prstGeom>
          <a:noFill/>
          <a:ln>
            <a:noFill/>
          </a:ln>
        </p:spPr>
      </p:pic>
      <p:pic>
        <p:nvPicPr>
          <p:cNvPr id="420" name="Shape 420"/>
          <p:cNvPicPr preferRelativeResize="0"/>
          <p:nvPr/>
        </p:nvPicPr>
        <p:blipFill>
          <a:blip r:embed="rId4">
            <a:alphaModFix/>
          </a:blip>
          <a:stretch>
            <a:fillRect/>
          </a:stretch>
        </p:blipFill>
        <p:spPr>
          <a:xfrm>
            <a:off x="4021150" y="2432900"/>
            <a:ext cx="4818051" cy="2429227"/>
          </a:xfrm>
          <a:prstGeom prst="rect">
            <a:avLst/>
          </a:prstGeom>
          <a:noFill/>
          <a:ln>
            <a:noFill/>
          </a:ln>
        </p:spPr>
      </p:pic>
      <p:sp>
        <p:nvSpPr>
          <p:cNvPr id="421" name="Shape 421"/>
          <p:cNvSpPr txBox="1"/>
          <p:nvPr/>
        </p:nvSpPr>
        <p:spPr>
          <a:xfrm>
            <a:off x="357025" y="2508150"/>
            <a:ext cx="3559200" cy="2253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Parking </a:t>
            </a:r>
            <a:r>
              <a:rPr lang="en" sz="1000"/>
              <a:t>organization panels to manage staff requests, resolve a requests and assign requests.</a:t>
            </a:r>
            <a:endParaRPr sz="1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Shape 426"/>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b="1" lang="en"/>
              <a:t>Event Management</a:t>
            </a:r>
            <a:endParaRPr b="1"/>
          </a:p>
          <a:p>
            <a:pPr indent="0" lvl="0" marL="0" rtl="0">
              <a:spcBef>
                <a:spcPts val="0"/>
              </a:spcBef>
              <a:spcAft>
                <a:spcPts val="0"/>
              </a:spcAft>
              <a:buNone/>
            </a:pPr>
            <a:r>
              <a:rPr b="1" lang="en"/>
              <a:t>Department</a:t>
            </a:r>
            <a:endParaRPr b="1"/>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pic>
        <p:nvPicPr>
          <p:cNvPr id="431" name="Shape 431"/>
          <p:cNvPicPr preferRelativeResize="0"/>
          <p:nvPr/>
        </p:nvPicPr>
        <p:blipFill>
          <a:blip r:embed="rId3">
            <a:alphaModFix/>
          </a:blip>
          <a:stretch>
            <a:fillRect/>
          </a:stretch>
        </p:blipFill>
        <p:spPr>
          <a:xfrm>
            <a:off x="4532825" y="2054650"/>
            <a:ext cx="4411700" cy="2876350"/>
          </a:xfrm>
          <a:prstGeom prst="rect">
            <a:avLst/>
          </a:prstGeom>
          <a:noFill/>
          <a:ln>
            <a:noFill/>
          </a:ln>
        </p:spPr>
      </p:pic>
      <p:pic>
        <p:nvPicPr>
          <p:cNvPr id="432" name="Shape 432"/>
          <p:cNvPicPr preferRelativeResize="0"/>
          <p:nvPr/>
        </p:nvPicPr>
        <p:blipFill>
          <a:blip r:embed="rId4">
            <a:alphaModFix/>
          </a:blip>
          <a:stretch>
            <a:fillRect/>
          </a:stretch>
        </p:blipFill>
        <p:spPr>
          <a:xfrm>
            <a:off x="246050" y="185450"/>
            <a:ext cx="4286774" cy="1951251"/>
          </a:xfrm>
          <a:prstGeom prst="rect">
            <a:avLst/>
          </a:prstGeom>
          <a:noFill/>
          <a:ln>
            <a:noFill/>
          </a:ln>
        </p:spPr>
      </p:pic>
      <p:pic>
        <p:nvPicPr>
          <p:cNvPr id="433" name="Shape 433"/>
          <p:cNvPicPr preferRelativeResize="0"/>
          <p:nvPr/>
        </p:nvPicPr>
        <p:blipFill>
          <a:blip r:embed="rId5">
            <a:alphaModFix/>
          </a:blip>
          <a:stretch>
            <a:fillRect/>
          </a:stretch>
        </p:blipFill>
        <p:spPr>
          <a:xfrm>
            <a:off x="4532825" y="185450"/>
            <a:ext cx="4411699" cy="1869200"/>
          </a:xfrm>
          <a:prstGeom prst="rect">
            <a:avLst/>
          </a:prstGeom>
          <a:noFill/>
          <a:ln>
            <a:noFill/>
          </a:ln>
        </p:spPr>
      </p:pic>
      <p:sp>
        <p:nvSpPr>
          <p:cNvPr id="434" name="Shape 434"/>
          <p:cNvSpPr txBox="1"/>
          <p:nvPr/>
        </p:nvSpPr>
        <p:spPr>
          <a:xfrm>
            <a:off x="390500" y="2251525"/>
            <a:ext cx="3905100" cy="1869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Maintenance organization panels to manage staff requests, resolve a requests and assign requests.</a:t>
            </a:r>
            <a:endParaRPr sz="1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Shape 439"/>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b="1" lang="en"/>
              <a:t>The Security Enterprise</a:t>
            </a:r>
            <a:endParaRPr b="1"/>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pic>
        <p:nvPicPr>
          <p:cNvPr id="444" name="Shape 444"/>
          <p:cNvPicPr preferRelativeResize="0"/>
          <p:nvPr/>
        </p:nvPicPr>
        <p:blipFill>
          <a:blip r:embed="rId3">
            <a:alphaModFix/>
          </a:blip>
          <a:stretch>
            <a:fillRect/>
          </a:stretch>
        </p:blipFill>
        <p:spPr>
          <a:xfrm>
            <a:off x="242375" y="349850"/>
            <a:ext cx="7415100" cy="422125"/>
          </a:xfrm>
          <a:prstGeom prst="rect">
            <a:avLst/>
          </a:prstGeom>
          <a:noFill/>
          <a:ln>
            <a:noFill/>
          </a:ln>
        </p:spPr>
      </p:pic>
      <p:pic>
        <p:nvPicPr>
          <p:cNvPr id="445" name="Shape 445"/>
          <p:cNvPicPr preferRelativeResize="0"/>
          <p:nvPr/>
        </p:nvPicPr>
        <p:blipFill rotWithShape="1">
          <a:blip r:embed="rId4">
            <a:alphaModFix/>
          </a:blip>
          <a:srcRect b="0" l="22693" r="15604" t="0"/>
          <a:stretch/>
        </p:blipFill>
        <p:spPr>
          <a:xfrm>
            <a:off x="242375" y="771975"/>
            <a:ext cx="4109274" cy="3086725"/>
          </a:xfrm>
          <a:prstGeom prst="rect">
            <a:avLst/>
          </a:prstGeom>
          <a:noFill/>
          <a:ln>
            <a:noFill/>
          </a:ln>
        </p:spPr>
      </p:pic>
      <p:pic>
        <p:nvPicPr>
          <p:cNvPr id="446" name="Shape 446"/>
          <p:cNvPicPr preferRelativeResize="0"/>
          <p:nvPr/>
        </p:nvPicPr>
        <p:blipFill rotWithShape="1">
          <a:blip r:embed="rId5">
            <a:alphaModFix/>
          </a:blip>
          <a:srcRect b="0" l="20302" r="6901" t="4507"/>
          <a:stretch/>
        </p:blipFill>
        <p:spPr>
          <a:xfrm>
            <a:off x="4351650" y="771975"/>
            <a:ext cx="4583024" cy="3156675"/>
          </a:xfrm>
          <a:prstGeom prst="rect">
            <a:avLst/>
          </a:prstGeom>
          <a:noFill/>
          <a:ln>
            <a:noFill/>
          </a:ln>
        </p:spPr>
      </p:pic>
      <p:sp>
        <p:nvSpPr>
          <p:cNvPr id="447" name="Shape 447"/>
          <p:cNvSpPr txBox="1"/>
          <p:nvPr/>
        </p:nvSpPr>
        <p:spPr>
          <a:xfrm>
            <a:off x="312400" y="3936275"/>
            <a:ext cx="8669100" cy="959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000"/>
              <a:t>Inter Enterprise communication: </a:t>
            </a:r>
            <a:r>
              <a:rPr lang="en" sz="1000"/>
              <a:t>Society enterprise will send request to security enterprise and then security enterprise will assign the request to security organization admin for resolution.</a:t>
            </a:r>
            <a:endParaRPr sz="10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pic>
        <p:nvPicPr>
          <p:cNvPr id="452" name="Shape 452"/>
          <p:cNvPicPr preferRelativeResize="0"/>
          <p:nvPr/>
        </p:nvPicPr>
        <p:blipFill>
          <a:blip r:embed="rId3">
            <a:alphaModFix/>
          </a:blip>
          <a:stretch>
            <a:fillRect/>
          </a:stretch>
        </p:blipFill>
        <p:spPr>
          <a:xfrm>
            <a:off x="275425" y="2211025"/>
            <a:ext cx="4656476" cy="1322325"/>
          </a:xfrm>
          <a:prstGeom prst="rect">
            <a:avLst/>
          </a:prstGeom>
          <a:noFill/>
          <a:ln>
            <a:noFill/>
          </a:ln>
        </p:spPr>
      </p:pic>
      <p:pic>
        <p:nvPicPr>
          <p:cNvPr id="453" name="Shape 453"/>
          <p:cNvPicPr preferRelativeResize="0"/>
          <p:nvPr/>
        </p:nvPicPr>
        <p:blipFill>
          <a:blip r:embed="rId4">
            <a:alphaModFix/>
          </a:blip>
          <a:stretch>
            <a:fillRect/>
          </a:stretch>
        </p:blipFill>
        <p:spPr>
          <a:xfrm>
            <a:off x="200150" y="201925"/>
            <a:ext cx="4731750" cy="2009096"/>
          </a:xfrm>
          <a:prstGeom prst="rect">
            <a:avLst/>
          </a:prstGeom>
          <a:noFill/>
          <a:ln>
            <a:noFill/>
          </a:ln>
        </p:spPr>
      </p:pic>
      <p:pic>
        <p:nvPicPr>
          <p:cNvPr id="454" name="Shape 454"/>
          <p:cNvPicPr preferRelativeResize="0"/>
          <p:nvPr/>
        </p:nvPicPr>
        <p:blipFill>
          <a:blip r:embed="rId5">
            <a:alphaModFix/>
          </a:blip>
          <a:stretch>
            <a:fillRect/>
          </a:stretch>
        </p:blipFill>
        <p:spPr>
          <a:xfrm>
            <a:off x="4931900" y="201925"/>
            <a:ext cx="2708300" cy="2596300"/>
          </a:xfrm>
          <a:prstGeom prst="rect">
            <a:avLst/>
          </a:prstGeom>
          <a:noFill/>
          <a:ln>
            <a:noFill/>
          </a:ln>
        </p:spPr>
      </p:pic>
      <p:pic>
        <p:nvPicPr>
          <p:cNvPr id="455" name="Shape 455"/>
          <p:cNvPicPr preferRelativeResize="0"/>
          <p:nvPr/>
        </p:nvPicPr>
        <p:blipFill>
          <a:blip r:embed="rId6">
            <a:alphaModFix/>
          </a:blip>
          <a:stretch>
            <a:fillRect/>
          </a:stretch>
        </p:blipFill>
        <p:spPr>
          <a:xfrm>
            <a:off x="4931900" y="2137750"/>
            <a:ext cx="3969726" cy="2715176"/>
          </a:xfrm>
          <a:prstGeom prst="rect">
            <a:avLst/>
          </a:prstGeom>
          <a:noFill/>
          <a:ln>
            <a:noFill/>
          </a:ln>
        </p:spPr>
      </p:pic>
      <p:pic>
        <p:nvPicPr>
          <p:cNvPr id="456" name="Shape 456"/>
          <p:cNvPicPr preferRelativeResize="0"/>
          <p:nvPr/>
        </p:nvPicPr>
        <p:blipFill rotWithShape="1">
          <a:blip r:embed="rId7">
            <a:alphaModFix/>
          </a:blip>
          <a:srcRect b="61907" l="0" r="29088" t="0"/>
          <a:stretch/>
        </p:blipFill>
        <p:spPr>
          <a:xfrm>
            <a:off x="275425" y="3852850"/>
            <a:ext cx="3613525" cy="5043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Shape 461"/>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b="1" lang="en"/>
              <a:t>Analytics</a:t>
            </a:r>
            <a:endParaRPr b="1"/>
          </a:p>
          <a:p>
            <a:pPr indent="-431800" lvl="0" marL="457200" rtl="0">
              <a:spcBef>
                <a:spcPts val="0"/>
              </a:spcBef>
              <a:spcAft>
                <a:spcPts val="0"/>
              </a:spcAft>
              <a:buSzPts val="3200"/>
              <a:buAutoNum type="arabicPeriod"/>
            </a:pPr>
            <a:r>
              <a:rPr b="1" lang="en"/>
              <a:t>Customer</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819150" y="845600"/>
            <a:ext cx="7505700" cy="625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3600"/>
              <a:t>4. </a:t>
            </a:r>
            <a:r>
              <a:rPr b="1" lang="en" sz="3600"/>
              <a:t>Proposed Entities:</a:t>
            </a:r>
            <a:endParaRPr/>
          </a:p>
        </p:txBody>
      </p:sp>
      <p:sp>
        <p:nvSpPr>
          <p:cNvPr id="155" name="Shape 155"/>
          <p:cNvSpPr txBox="1"/>
          <p:nvPr>
            <p:ph idx="1" type="body"/>
          </p:nvPr>
        </p:nvSpPr>
        <p:spPr>
          <a:xfrm>
            <a:off x="819150" y="1537750"/>
            <a:ext cx="7505700" cy="29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1800" u="sng">
                <a:latin typeface="Times New Roman"/>
                <a:ea typeface="Times New Roman"/>
                <a:cs typeface="Times New Roman"/>
                <a:sym typeface="Times New Roman"/>
              </a:rPr>
              <a:t>Organisation Roles</a:t>
            </a:r>
            <a:r>
              <a:rPr b="1" lang="en" sz="1800" u="sng">
                <a:latin typeface="Times New Roman"/>
                <a:ea typeface="Times New Roman"/>
                <a:cs typeface="Times New Roman"/>
                <a:sym typeface="Times New Roman"/>
              </a:rPr>
              <a:t>:</a:t>
            </a:r>
            <a:endParaRPr b="1" sz="1800" u="sng">
              <a:latin typeface="Times New Roman"/>
              <a:ea typeface="Times New Roman"/>
              <a:cs typeface="Times New Roman"/>
              <a:sym typeface="Times New Roman"/>
            </a:endParaRPr>
          </a:p>
          <a:p>
            <a:pPr indent="-342900" lvl="0" marL="457200" rtl="0">
              <a:spcBef>
                <a:spcPts val="1600"/>
              </a:spcBef>
              <a:spcAft>
                <a:spcPts val="0"/>
              </a:spcAft>
              <a:buSzPts val="1800"/>
              <a:buFont typeface="Times New Roman"/>
              <a:buChar char="●"/>
            </a:pPr>
            <a:r>
              <a:rPr b="1" lang="en" sz="1800">
                <a:latin typeface="Times New Roman"/>
                <a:ea typeface="Times New Roman"/>
                <a:cs typeface="Times New Roman"/>
                <a:sym typeface="Times New Roman"/>
              </a:rPr>
              <a:t>Admin Role</a:t>
            </a:r>
            <a:endParaRPr b="1" sz="1800">
              <a:latin typeface="Times New Roman"/>
              <a:ea typeface="Times New Roman"/>
              <a:cs typeface="Times New Roman"/>
              <a:sym typeface="Times New Roman"/>
            </a:endParaRPr>
          </a:p>
          <a:p>
            <a:pPr indent="-342900" lvl="0" marL="457200" rtl="0">
              <a:spcBef>
                <a:spcPts val="0"/>
              </a:spcBef>
              <a:spcAft>
                <a:spcPts val="0"/>
              </a:spcAft>
              <a:buSzPts val="1800"/>
              <a:buFont typeface="Times New Roman"/>
              <a:buChar char="●"/>
            </a:pPr>
            <a:r>
              <a:rPr b="1" lang="en" sz="1800">
                <a:latin typeface="Times New Roman"/>
                <a:ea typeface="Times New Roman"/>
                <a:cs typeface="Times New Roman"/>
                <a:sym typeface="Times New Roman"/>
              </a:rPr>
              <a:t>Customer Role</a:t>
            </a:r>
            <a:endParaRPr b="1" sz="1800">
              <a:latin typeface="Times New Roman"/>
              <a:ea typeface="Times New Roman"/>
              <a:cs typeface="Times New Roman"/>
              <a:sym typeface="Times New Roman"/>
            </a:endParaRPr>
          </a:p>
          <a:p>
            <a:pPr indent="-342900" lvl="0" marL="457200" rtl="0">
              <a:spcBef>
                <a:spcPts val="0"/>
              </a:spcBef>
              <a:spcAft>
                <a:spcPts val="0"/>
              </a:spcAft>
              <a:buSzPts val="1800"/>
              <a:buFont typeface="Times New Roman"/>
              <a:buChar char="●"/>
            </a:pPr>
            <a:r>
              <a:rPr b="1" lang="en" sz="1800">
                <a:latin typeface="Times New Roman"/>
                <a:ea typeface="Times New Roman"/>
                <a:cs typeface="Times New Roman"/>
                <a:sym typeface="Times New Roman"/>
              </a:rPr>
              <a:t>Society Level : </a:t>
            </a:r>
            <a:r>
              <a:rPr lang="en" sz="1800">
                <a:latin typeface="Times New Roman"/>
                <a:ea typeface="Times New Roman"/>
                <a:cs typeface="Times New Roman"/>
                <a:sym typeface="Times New Roman"/>
              </a:rPr>
              <a:t>Society admin, garbage manager, event manager, maintenance manager roles, employees.</a:t>
            </a:r>
            <a:endParaRPr sz="1800">
              <a:latin typeface="Times New Roman"/>
              <a:ea typeface="Times New Roman"/>
              <a:cs typeface="Times New Roman"/>
              <a:sym typeface="Times New Roman"/>
            </a:endParaRPr>
          </a:p>
          <a:p>
            <a:pPr indent="-342900" lvl="0" marL="457200" rtl="0">
              <a:spcBef>
                <a:spcPts val="0"/>
              </a:spcBef>
              <a:spcAft>
                <a:spcPts val="0"/>
              </a:spcAft>
              <a:buSzPts val="1800"/>
              <a:buFont typeface="Times New Roman"/>
              <a:buChar char="●"/>
            </a:pPr>
            <a:r>
              <a:rPr b="1" lang="en" sz="1800">
                <a:latin typeface="Times New Roman"/>
                <a:ea typeface="Times New Roman"/>
                <a:cs typeface="Times New Roman"/>
                <a:sym typeface="Times New Roman"/>
              </a:rPr>
              <a:t>Government Level : </a:t>
            </a:r>
            <a:r>
              <a:rPr lang="en" sz="1800">
                <a:latin typeface="Times New Roman"/>
                <a:ea typeface="Times New Roman"/>
                <a:cs typeface="Times New Roman"/>
                <a:sym typeface="Times New Roman"/>
              </a:rPr>
              <a:t>Water, electricity and government admin roles.</a:t>
            </a:r>
            <a:endParaRPr sz="1800">
              <a:latin typeface="Times New Roman"/>
              <a:ea typeface="Times New Roman"/>
              <a:cs typeface="Times New Roman"/>
              <a:sym typeface="Times New Roman"/>
            </a:endParaRPr>
          </a:p>
          <a:p>
            <a:pPr indent="-342900" lvl="0" marL="457200" rtl="0">
              <a:spcBef>
                <a:spcPts val="0"/>
              </a:spcBef>
              <a:spcAft>
                <a:spcPts val="0"/>
              </a:spcAft>
              <a:buSzPts val="1800"/>
              <a:buFont typeface="Times New Roman"/>
              <a:buChar char="●"/>
            </a:pPr>
            <a:r>
              <a:rPr b="1" lang="en" sz="1800">
                <a:latin typeface="Times New Roman"/>
                <a:ea typeface="Times New Roman"/>
                <a:cs typeface="Times New Roman"/>
                <a:sym typeface="Times New Roman"/>
              </a:rPr>
              <a:t>Grocery Level: </a:t>
            </a:r>
            <a:r>
              <a:rPr lang="en" sz="1800">
                <a:latin typeface="Times New Roman"/>
                <a:ea typeface="Times New Roman"/>
                <a:cs typeface="Times New Roman"/>
                <a:sym typeface="Times New Roman"/>
              </a:rPr>
              <a:t>Retailer, delivery, grocery admin roles and employees.</a:t>
            </a:r>
            <a:endParaRPr sz="1800">
              <a:latin typeface="Times New Roman"/>
              <a:ea typeface="Times New Roman"/>
              <a:cs typeface="Times New Roman"/>
              <a:sym typeface="Times New Roman"/>
            </a:endParaRPr>
          </a:p>
          <a:p>
            <a:pPr indent="0" lvl="0" marL="0">
              <a:spcBef>
                <a:spcPts val="1600"/>
              </a:spcBef>
              <a:spcAft>
                <a:spcPts val="16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pic>
        <p:nvPicPr>
          <p:cNvPr id="466" name="Shape 466"/>
          <p:cNvPicPr preferRelativeResize="0"/>
          <p:nvPr/>
        </p:nvPicPr>
        <p:blipFill>
          <a:blip r:embed="rId3">
            <a:alphaModFix/>
          </a:blip>
          <a:stretch>
            <a:fillRect/>
          </a:stretch>
        </p:blipFill>
        <p:spPr>
          <a:xfrm>
            <a:off x="328025" y="272148"/>
            <a:ext cx="2614400" cy="2393925"/>
          </a:xfrm>
          <a:prstGeom prst="rect">
            <a:avLst/>
          </a:prstGeom>
          <a:noFill/>
          <a:ln>
            <a:noFill/>
          </a:ln>
        </p:spPr>
      </p:pic>
      <p:pic>
        <p:nvPicPr>
          <p:cNvPr id="467" name="Shape 467"/>
          <p:cNvPicPr preferRelativeResize="0"/>
          <p:nvPr/>
        </p:nvPicPr>
        <p:blipFill>
          <a:blip r:embed="rId4">
            <a:alphaModFix/>
          </a:blip>
          <a:stretch>
            <a:fillRect/>
          </a:stretch>
        </p:blipFill>
        <p:spPr>
          <a:xfrm>
            <a:off x="4749200" y="272150"/>
            <a:ext cx="3596075" cy="2393925"/>
          </a:xfrm>
          <a:prstGeom prst="rect">
            <a:avLst/>
          </a:prstGeom>
          <a:noFill/>
          <a:ln>
            <a:noFill/>
          </a:ln>
        </p:spPr>
      </p:pic>
      <p:pic>
        <p:nvPicPr>
          <p:cNvPr id="468" name="Shape 468"/>
          <p:cNvPicPr preferRelativeResize="0"/>
          <p:nvPr/>
        </p:nvPicPr>
        <p:blipFill>
          <a:blip r:embed="rId5">
            <a:alphaModFix/>
          </a:blip>
          <a:stretch>
            <a:fillRect/>
          </a:stretch>
        </p:blipFill>
        <p:spPr>
          <a:xfrm>
            <a:off x="2894212" y="2666073"/>
            <a:ext cx="2755976" cy="2134052"/>
          </a:xfrm>
          <a:prstGeom prst="rect">
            <a:avLst/>
          </a:prstGeom>
          <a:noFill/>
          <a:ln>
            <a:noFill/>
          </a:ln>
        </p:spPr>
      </p:pic>
      <p:sp>
        <p:nvSpPr>
          <p:cNvPr id="469" name="Shape 469"/>
          <p:cNvSpPr txBox="1"/>
          <p:nvPr/>
        </p:nvSpPr>
        <p:spPr>
          <a:xfrm>
            <a:off x="328025" y="2836125"/>
            <a:ext cx="3453600" cy="40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Open Vs Closed Requests</a:t>
            </a:r>
            <a:endParaRPr/>
          </a:p>
        </p:txBody>
      </p:sp>
      <p:sp>
        <p:nvSpPr>
          <p:cNvPr id="470" name="Shape 470"/>
          <p:cNvSpPr txBox="1"/>
          <p:nvPr/>
        </p:nvSpPr>
        <p:spPr>
          <a:xfrm>
            <a:off x="5812075" y="2666075"/>
            <a:ext cx="3453600" cy="40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Request Status vs Numbers</a:t>
            </a:r>
            <a:endParaRPr/>
          </a:p>
        </p:txBody>
      </p:sp>
      <p:sp>
        <p:nvSpPr>
          <p:cNvPr id="471" name="Shape 471"/>
          <p:cNvSpPr txBox="1"/>
          <p:nvPr/>
        </p:nvSpPr>
        <p:spPr>
          <a:xfrm>
            <a:off x="5650200" y="3915450"/>
            <a:ext cx="3453600" cy="40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Products vs Requests Types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pic>
        <p:nvPicPr>
          <p:cNvPr id="476" name="Shape 476"/>
          <p:cNvPicPr preferRelativeResize="0"/>
          <p:nvPr/>
        </p:nvPicPr>
        <p:blipFill>
          <a:blip r:embed="rId3">
            <a:alphaModFix/>
          </a:blip>
          <a:stretch>
            <a:fillRect/>
          </a:stretch>
        </p:blipFill>
        <p:spPr>
          <a:xfrm>
            <a:off x="438200" y="209325"/>
            <a:ext cx="3846724" cy="3265625"/>
          </a:xfrm>
          <a:prstGeom prst="rect">
            <a:avLst/>
          </a:prstGeom>
          <a:noFill/>
          <a:ln>
            <a:noFill/>
          </a:ln>
        </p:spPr>
      </p:pic>
      <p:pic>
        <p:nvPicPr>
          <p:cNvPr id="477" name="Shape 477"/>
          <p:cNvPicPr preferRelativeResize="0"/>
          <p:nvPr/>
        </p:nvPicPr>
        <p:blipFill>
          <a:blip r:embed="rId4">
            <a:alphaModFix/>
          </a:blip>
          <a:stretch>
            <a:fillRect/>
          </a:stretch>
        </p:blipFill>
        <p:spPr>
          <a:xfrm>
            <a:off x="4284925" y="209325"/>
            <a:ext cx="3630725" cy="2278975"/>
          </a:xfrm>
          <a:prstGeom prst="rect">
            <a:avLst/>
          </a:prstGeom>
          <a:noFill/>
          <a:ln>
            <a:noFill/>
          </a:ln>
        </p:spPr>
      </p:pic>
      <p:pic>
        <p:nvPicPr>
          <p:cNvPr id="478" name="Shape 478"/>
          <p:cNvPicPr preferRelativeResize="0"/>
          <p:nvPr/>
        </p:nvPicPr>
        <p:blipFill>
          <a:blip r:embed="rId5">
            <a:alphaModFix/>
          </a:blip>
          <a:stretch>
            <a:fillRect/>
          </a:stretch>
        </p:blipFill>
        <p:spPr>
          <a:xfrm>
            <a:off x="4284925" y="2488300"/>
            <a:ext cx="3630725" cy="2430750"/>
          </a:xfrm>
          <a:prstGeom prst="rect">
            <a:avLst/>
          </a:prstGeom>
          <a:noFill/>
          <a:ln>
            <a:noFill/>
          </a:ln>
        </p:spPr>
      </p:pic>
      <p:sp>
        <p:nvSpPr>
          <p:cNvPr id="479" name="Shape 479"/>
          <p:cNvSpPr txBox="1"/>
          <p:nvPr/>
        </p:nvSpPr>
        <p:spPr>
          <a:xfrm>
            <a:off x="863425" y="3465725"/>
            <a:ext cx="3453600" cy="40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Time vs Money Transaction</a:t>
            </a:r>
            <a:endParaRPr/>
          </a:p>
        </p:txBody>
      </p:sp>
      <p:sp>
        <p:nvSpPr>
          <p:cNvPr id="480" name="Shape 480"/>
          <p:cNvSpPr txBox="1"/>
          <p:nvPr/>
        </p:nvSpPr>
        <p:spPr>
          <a:xfrm>
            <a:off x="7950775" y="521650"/>
            <a:ext cx="3453600" cy="40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Req. No vs</a:t>
            </a:r>
            <a:endParaRPr/>
          </a:p>
          <a:p>
            <a:pPr indent="0" lvl="0" marL="0">
              <a:spcBef>
                <a:spcPts val="0"/>
              </a:spcBef>
              <a:spcAft>
                <a:spcPts val="0"/>
              </a:spcAft>
              <a:buNone/>
            </a:pPr>
            <a:r>
              <a:rPr lang="en"/>
              <a:t>Products</a:t>
            </a:r>
            <a:endParaRPr/>
          </a:p>
        </p:txBody>
      </p:sp>
      <p:sp>
        <p:nvSpPr>
          <p:cNvPr id="481" name="Shape 481"/>
          <p:cNvSpPr txBox="1"/>
          <p:nvPr/>
        </p:nvSpPr>
        <p:spPr>
          <a:xfrm>
            <a:off x="7986750" y="2692225"/>
            <a:ext cx="3453600" cy="40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Days vs</a:t>
            </a:r>
            <a:endParaRPr/>
          </a:p>
          <a:p>
            <a:pPr indent="0" lvl="0" marL="0">
              <a:spcBef>
                <a:spcPts val="0"/>
              </a:spcBef>
              <a:spcAft>
                <a:spcPts val="0"/>
              </a:spcAft>
              <a:buNone/>
            </a:pPr>
            <a:r>
              <a:rPr lang="en"/>
              <a:t>Electricity</a:t>
            </a:r>
            <a:endParaRPr/>
          </a:p>
          <a:p>
            <a:pPr indent="0" lvl="0" marL="0">
              <a:spcBef>
                <a:spcPts val="0"/>
              </a:spcBef>
              <a:spcAft>
                <a:spcPts val="0"/>
              </a:spcAft>
              <a:buNone/>
            </a:pPr>
            <a:r>
              <a:rPr lang="en"/>
              <a:t>cost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pic>
        <p:nvPicPr>
          <p:cNvPr id="486" name="Shape 486"/>
          <p:cNvPicPr preferRelativeResize="0"/>
          <p:nvPr/>
        </p:nvPicPr>
        <p:blipFill>
          <a:blip r:embed="rId3">
            <a:alphaModFix/>
          </a:blip>
          <a:stretch>
            <a:fillRect/>
          </a:stretch>
        </p:blipFill>
        <p:spPr>
          <a:xfrm>
            <a:off x="328025" y="205900"/>
            <a:ext cx="4011450" cy="2741100"/>
          </a:xfrm>
          <a:prstGeom prst="rect">
            <a:avLst/>
          </a:prstGeom>
          <a:noFill/>
          <a:ln>
            <a:noFill/>
          </a:ln>
        </p:spPr>
      </p:pic>
      <p:pic>
        <p:nvPicPr>
          <p:cNvPr id="487" name="Shape 487"/>
          <p:cNvPicPr preferRelativeResize="0"/>
          <p:nvPr/>
        </p:nvPicPr>
        <p:blipFill>
          <a:blip r:embed="rId4">
            <a:alphaModFix/>
          </a:blip>
          <a:stretch>
            <a:fillRect/>
          </a:stretch>
        </p:blipFill>
        <p:spPr>
          <a:xfrm>
            <a:off x="4339475" y="205900"/>
            <a:ext cx="4137999" cy="2932725"/>
          </a:xfrm>
          <a:prstGeom prst="rect">
            <a:avLst/>
          </a:prstGeom>
          <a:noFill/>
          <a:ln>
            <a:noFill/>
          </a:ln>
        </p:spPr>
      </p:pic>
      <p:sp>
        <p:nvSpPr>
          <p:cNvPr id="488" name="Shape 488"/>
          <p:cNvSpPr txBox="1"/>
          <p:nvPr/>
        </p:nvSpPr>
        <p:spPr>
          <a:xfrm>
            <a:off x="719525" y="3028025"/>
            <a:ext cx="3453600" cy="40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Request Numbers vs Request Types</a:t>
            </a:r>
            <a:endParaRPr/>
          </a:p>
        </p:txBody>
      </p:sp>
      <p:sp>
        <p:nvSpPr>
          <p:cNvPr id="489" name="Shape 489"/>
          <p:cNvSpPr txBox="1"/>
          <p:nvPr/>
        </p:nvSpPr>
        <p:spPr>
          <a:xfrm>
            <a:off x="4681675" y="3237875"/>
            <a:ext cx="3453600" cy="402900"/>
          </a:xfrm>
          <a:prstGeom prst="rect">
            <a:avLst/>
          </a:prstGeom>
          <a:noFill/>
          <a:ln>
            <a:noFill/>
          </a:ln>
        </p:spPr>
        <p:txBody>
          <a:bodyPr anchorCtr="0" anchor="t" bIns="91425" lIns="91425" spcFirstLastPara="1" rIns="91425" wrap="square" tIns="91425">
            <a:noAutofit/>
          </a:bodyPr>
          <a:lstStyle/>
          <a:p>
            <a:pPr indent="457200" lvl="0" marL="457200">
              <a:spcBef>
                <a:spcPts val="0"/>
              </a:spcBef>
              <a:spcAft>
                <a:spcPts val="0"/>
              </a:spcAft>
              <a:buNone/>
            </a:pPr>
            <a:r>
              <a:rPr lang="en"/>
              <a:t>Quantity vs Time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Shape 494"/>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a:t>Analytics</a:t>
            </a:r>
            <a:endParaRPr b="1"/>
          </a:p>
          <a:p>
            <a:pPr indent="0" lvl="0" marL="0" rtl="0">
              <a:spcBef>
                <a:spcPts val="0"/>
              </a:spcBef>
              <a:spcAft>
                <a:spcPts val="0"/>
              </a:spcAft>
              <a:buNone/>
            </a:pPr>
            <a:r>
              <a:rPr b="1" lang="en"/>
              <a:t>2. Grocery</a:t>
            </a:r>
            <a:endParaRPr b="1"/>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pic>
        <p:nvPicPr>
          <p:cNvPr id="499" name="Shape 499"/>
          <p:cNvPicPr preferRelativeResize="0"/>
          <p:nvPr/>
        </p:nvPicPr>
        <p:blipFill>
          <a:blip r:embed="rId3">
            <a:alphaModFix/>
          </a:blip>
          <a:stretch>
            <a:fillRect/>
          </a:stretch>
        </p:blipFill>
        <p:spPr>
          <a:xfrm>
            <a:off x="328025" y="201975"/>
            <a:ext cx="3235857" cy="2538350"/>
          </a:xfrm>
          <a:prstGeom prst="rect">
            <a:avLst/>
          </a:prstGeom>
          <a:noFill/>
          <a:ln>
            <a:noFill/>
          </a:ln>
        </p:spPr>
      </p:pic>
      <p:pic>
        <p:nvPicPr>
          <p:cNvPr id="500" name="Shape 500"/>
          <p:cNvPicPr preferRelativeResize="0"/>
          <p:nvPr/>
        </p:nvPicPr>
        <p:blipFill>
          <a:blip r:embed="rId4">
            <a:alphaModFix/>
          </a:blip>
          <a:stretch>
            <a:fillRect/>
          </a:stretch>
        </p:blipFill>
        <p:spPr>
          <a:xfrm>
            <a:off x="3563875" y="201975"/>
            <a:ext cx="4215651" cy="2538350"/>
          </a:xfrm>
          <a:prstGeom prst="rect">
            <a:avLst/>
          </a:prstGeom>
          <a:noFill/>
          <a:ln>
            <a:noFill/>
          </a:ln>
        </p:spPr>
      </p:pic>
      <p:sp>
        <p:nvSpPr>
          <p:cNvPr id="501" name="Shape 501"/>
          <p:cNvSpPr txBox="1"/>
          <p:nvPr/>
        </p:nvSpPr>
        <p:spPr>
          <a:xfrm>
            <a:off x="509675" y="2890100"/>
            <a:ext cx="3453600" cy="40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Customer vs Requests </a:t>
            </a:r>
            <a:endParaRPr/>
          </a:p>
        </p:txBody>
      </p:sp>
      <p:pic>
        <p:nvPicPr>
          <p:cNvPr id="502" name="Shape 502"/>
          <p:cNvPicPr preferRelativeResize="0"/>
          <p:nvPr/>
        </p:nvPicPr>
        <p:blipFill>
          <a:blip r:embed="rId5">
            <a:alphaModFix/>
          </a:blip>
          <a:stretch>
            <a:fillRect/>
          </a:stretch>
        </p:blipFill>
        <p:spPr>
          <a:xfrm>
            <a:off x="3563875" y="2712850"/>
            <a:ext cx="3313601" cy="2098375"/>
          </a:xfrm>
          <a:prstGeom prst="rect">
            <a:avLst/>
          </a:prstGeom>
          <a:noFill/>
          <a:ln>
            <a:noFill/>
          </a:ln>
        </p:spPr>
      </p:pic>
      <p:sp>
        <p:nvSpPr>
          <p:cNvPr id="503" name="Shape 503"/>
          <p:cNvSpPr txBox="1"/>
          <p:nvPr/>
        </p:nvSpPr>
        <p:spPr>
          <a:xfrm>
            <a:off x="7153300" y="3099975"/>
            <a:ext cx="3453600" cy="40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04" name="Shape 504"/>
          <p:cNvSpPr txBox="1"/>
          <p:nvPr/>
        </p:nvSpPr>
        <p:spPr>
          <a:xfrm>
            <a:off x="7860850" y="389750"/>
            <a:ext cx="3453600" cy="40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Request No.</a:t>
            </a:r>
            <a:endParaRPr/>
          </a:p>
          <a:p>
            <a:pPr indent="0" lvl="0" marL="0">
              <a:spcBef>
                <a:spcPts val="0"/>
              </a:spcBef>
              <a:spcAft>
                <a:spcPts val="0"/>
              </a:spcAft>
              <a:buNone/>
            </a:pPr>
            <a:r>
              <a:rPr lang="en"/>
              <a:t>Vs Products</a:t>
            </a:r>
            <a:endParaRPr/>
          </a:p>
        </p:txBody>
      </p:sp>
      <p:sp>
        <p:nvSpPr>
          <p:cNvPr id="505" name="Shape 505"/>
          <p:cNvSpPr txBox="1"/>
          <p:nvPr/>
        </p:nvSpPr>
        <p:spPr>
          <a:xfrm>
            <a:off x="7147300" y="3087975"/>
            <a:ext cx="3453600" cy="40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Request Types</a:t>
            </a:r>
            <a:endParaRPr/>
          </a:p>
          <a:p>
            <a:pPr indent="0" lvl="0" marL="0">
              <a:spcBef>
                <a:spcPts val="0"/>
              </a:spcBef>
              <a:spcAft>
                <a:spcPts val="0"/>
              </a:spcAft>
              <a:buNone/>
            </a:pPr>
            <a:r>
              <a:rPr lang="en"/>
              <a:t>Vs</a:t>
            </a:r>
            <a:endParaRPr/>
          </a:p>
          <a:p>
            <a:pPr indent="0" lvl="0" marL="0">
              <a:spcBef>
                <a:spcPts val="0"/>
              </a:spcBef>
              <a:spcAft>
                <a:spcPts val="0"/>
              </a:spcAft>
              <a:buNone/>
            </a:pPr>
            <a:r>
              <a:rPr lang="en"/>
              <a:t>Request Names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pic>
        <p:nvPicPr>
          <p:cNvPr id="510" name="Shape 510"/>
          <p:cNvPicPr preferRelativeResize="0"/>
          <p:nvPr/>
        </p:nvPicPr>
        <p:blipFill>
          <a:blip r:embed="rId3">
            <a:alphaModFix/>
          </a:blip>
          <a:stretch>
            <a:fillRect/>
          </a:stretch>
        </p:blipFill>
        <p:spPr>
          <a:xfrm>
            <a:off x="4265400" y="212350"/>
            <a:ext cx="4199000" cy="3588624"/>
          </a:xfrm>
          <a:prstGeom prst="rect">
            <a:avLst/>
          </a:prstGeom>
          <a:noFill/>
          <a:ln>
            <a:noFill/>
          </a:ln>
        </p:spPr>
      </p:pic>
      <p:pic>
        <p:nvPicPr>
          <p:cNvPr id="511" name="Shape 511"/>
          <p:cNvPicPr preferRelativeResize="0"/>
          <p:nvPr/>
        </p:nvPicPr>
        <p:blipFill>
          <a:blip r:embed="rId4">
            <a:alphaModFix/>
          </a:blip>
          <a:stretch>
            <a:fillRect/>
          </a:stretch>
        </p:blipFill>
        <p:spPr>
          <a:xfrm>
            <a:off x="356250" y="212350"/>
            <a:ext cx="3909150" cy="3048259"/>
          </a:xfrm>
          <a:prstGeom prst="rect">
            <a:avLst/>
          </a:prstGeom>
          <a:noFill/>
          <a:ln>
            <a:noFill/>
          </a:ln>
        </p:spPr>
      </p:pic>
      <p:sp>
        <p:nvSpPr>
          <p:cNvPr id="512" name="Shape 512"/>
          <p:cNvSpPr txBox="1"/>
          <p:nvPr/>
        </p:nvSpPr>
        <p:spPr>
          <a:xfrm>
            <a:off x="551650" y="3315825"/>
            <a:ext cx="3453600" cy="40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Retailer vs Products automatically ordered</a:t>
            </a:r>
            <a:endParaRPr/>
          </a:p>
        </p:txBody>
      </p:sp>
      <p:sp>
        <p:nvSpPr>
          <p:cNvPr id="513" name="Shape 513"/>
          <p:cNvSpPr txBox="1"/>
          <p:nvPr/>
        </p:nvSpPr>
        <p:spPr>
          <a:xfrm>
            <a:off x="4682925" y="3969400"/>
            <a:ext cx="3453600" cy="40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Time vs Money</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Shape 518"/>
          <p:cNvSpPr txBox="1"/>
          <p:nvPr/>
        </p:nvSpPr>
        <p:spPr>
          <a:xfrm>
            <a:off x="312400" y="254375"/>
            <a:ext cx="8613300" cy="591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100"/>
              <a:t>At Last, in case you Missed…</a:t>
            </a:r>
            <a:endParaRPr b="1" sz="1100"/>
          </a:p>
          <a:p>
            <a:pPr indent="0" lvl="0" marL="0">
              <a:spcBef>
                <a:spcPts val="0"/>
              </a:spcBef>
              <a:spcAft>
                <a:spcPts val="0"/>
              </a:spcAft>
              <a:buNone/>
            </a:pPr>
            <a:r>
              <a:rPr lang="en" sz="1000"/>
              <a:t>This is customer account and notification panels reached by clicking dark user button and read button respectively</a:t>
            </a:r>
            <a:endParaRPr sz="1000"/>
          </a:p>
          <a:p>
            <a:pPr indent="0" lvl="0" marL="0">
              <a:spcBef>
                <a:spcPts val="0"/>
              </a:spcBef>
              <a:spcAft>
                <a:spcPts val="0"/>
              </a:spcAft>
              <a:buNone/>
            </a:pPr>
            <a:r>
              <a:t/>
            </a:r>
            <a:endParaRPr/>
          </a:p>
        </p:txBody>
      </p:sp>
      <p:pic>
        <p:nvPicPr>
          <p:cNvPr id="519" name="Shape 519"/>
          <p:cNvPicPr preferRelativeResize="0"/>
          <p:nvPr/>
        </p:nvPicPr>
        <p:blipFill>
          <a:blip r:embed="rId3">
            <a:alphaModFix/>
          </a:blip>
          <a:stretch>
            <a:fillRect/>
          </a:stretch>
        </p:blipFill>
        <p:spPr>
          <a:xfrm>
            <a:off x="312400" y="941275"/>
            <a:ext cx="2751950" cy="3993025"/>
          </a:xfrm>
          <a:prstGeom prst="rect">
            <a:avLst/>
          </a:prstGeom>
          <a:noFill/>
          <a:ln>
            <a:noFill/>
          </a:ln>
        </p:spPr>
      </p:pic>
      <p:pic>
        <p:nvPicPr>
          <p:cNvPr id="520" name="Shape 520"/>
          <p:cNvPicPr preferRelativeResize="0"/>
          <p:nvPr/>
        </p:nvPicPr>
        <p:blipFill>
          <a:blip r:embed="rId4">
            <a:alphaModFix/>
          </a:blip>
          <a:stretch>
            <a:fillRect/>
          </a:stretch>
        </p:blipFill>
        <p:spPr>
          <a:xfrm>
            <a:off x="3064350" y="1503325"/>
            <a:ext cx="5934850" cy="3430979"/>
          </a:xfrm>
          <a:prstGeom prst="rect">
            <a:avLst/>
          </a:prstGeom>
          <a:noFill/>
          <a:ln>
            <a:noFill/>
          </a:ln>
        </p:spPr>
      </p:pic>
      <p:pic>
        <p:nvPicPr>
          <p:cNvPr id="521" name="Shape 521"/>
          <p:cNvPicPr preferRelativeResize="0"/>
          <p:nvPr/>
        </p:nvPicPr>
        <p:blipFill>
          <a:blip r:embed="rId5">
            <a:alphaModFix/>
          </a:blip>
          <a:stretch>
            <a:fillRect/>
          </a:stretch>
        </p:blipFill>
        <p:spPr>
          <a:xfrm>
            <a:off x="6533369" y="661394"/>
            <a:ext cx="2392325" cy="478450"/>
          </a:xfrm>
          <a:prstGeom prst="rect">
            <a:avLst/>
          </a:prstGeom>
          <a:noFill/>
          <a:ln>
            <a:noFill/>
          </a:ln>
        </p:spPr>
      </p:pic>
      <p:sp>
        <p:nvSpPr>
          <p:cNvPr id="522" name="Shape 522"/>
          <p:cNvSpPr txBox="1"/>
          <p:nvPr/>
        </p:nvSpPr>
        <p:spPr>
          <a:xfrm>
            <a:off x="3193225" y="998375"/>
            <a:ext cx="5679000" cy="478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We made it in form of buttons, with number of unread notification displayed beside it just like our BlackBoard !(With mouse hover functionality)</a:t>
            </a:r>
            <a:endParaRPr sz="10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Shape 527"/>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t/>
            </a:r>
            <a:endParaRPr b="1"/>
          </a:p>
          <a:p>
            <a:pPr indent="0" lvl="0" marL="0" rtl="0">
              <a:spcBef>
                <a:spcPts val="0"/>
              </a:spcBef>
              <a:spcAft>
                <a:spcPts val="0"/>
              </a:spcAft>
              <a:buNone/>
            </a:pPr>
            <a:r>
              <a:rPr b="1" lang="en"/>
              <a:t>Thank you!!</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3600"/>
              <a:t>Object Model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pic>
        <p:nvPicPr>
          <p:cNvPr id="165" name="Shape 165"/>
          <p:cNvPicPr preferRelativeResize="0"/>
          <p:nvPr/>
        </p:nvPicPr>
        <p:blipFill>
          <a:blip r:embed="rId3">
            <a:alphaModFix/>
          </a:blip>
          <a:stretch>
            <a:fillRect/>
          </a:stretch>
        </p:blipFill>
        <p:spPr>
          <a:xfrm>
            <a:off x="1" y="0"/>
            <a:ext cx="9144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type="title"/>
          </p:nvPr>
        </p:nvSpPr>
        <p:spPr>
          <a:xfrm>
            <a:off x="819150" y="845600"/>
            <a:ext cx="7505700" cy="652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3600"/>
              <a:t>5. Additional Features:</a:t>
            </a:r>
            <a:endParaRPr/>
          </a:p>
        </p:txBody>
      </p:sp>
      <p:sp>
        <p:nvSpPr>
          <p:cNvPr id="171" name="Shape 171"/>
          <p:cNvSpPr txBox="1"/>
          <p:nvPr>
            <p:ph idx="1" type="body"/>
          </p:nvPr>
        </p:nvSpPr>
        <p:spPr>
          <a:xfrm>
            <a:off x="819150" y="1498100"/>
            <a:ext cx="7505700" cy="3150900"/>
          </a:xfrm>
          <a:prstGeom prst="rect">
            <a:avLst/>
          </a:prstGeom>
        </p:spPr>
        <p:txBody>
          <a:bodyPr anchorCtr="0" anchor="t" bIns="91425" lIns="91425" spcFirstLastPara="1" rIns="91425" wrap="square" tIns="91425">
            <a:noAutofit/>
          </a:bodyPr>
          <a:lstStyle/>
          <a:p>
            <a:pPr indent="-368300" lvl="0" marL="457200" rtl="0" algn="just">
              <a:lnSpc>
                <a:spcPct val="100000"/>
              </a:lnSpc>
              <a:spcBef>
                <a:spcPts val="0"/>
              </a:spcBef>
              <a:spcAft>
                <a:spcPts val="0"/>
              </a:spcAft>
              <a:buClr>
                <a:srgbClr val="000000"/>
              </a:buClr>
              <a:buSzPts val="2200"/>
              <a:buFont typeface="Times New Roman"/>
              <a:buChar char="●"/>
            </a:pPr>
            <a:r>
              <a:rPr lang="en" sz="2200">
                <a:solidFill>
                  <a:srgbClr val="000000"/>
                </a:solidFill>
                <a:latin typeface="Times New Roman"/>
                <a:ea typeface="Times New Roman"/>
                <a:cs typeface="Times New Roman"/>
                <a:sym typeface="Times New Roman"/>
              </a:rPr>
              <a:t>The customer gets an email notification when the products are been delivered</a:t>
            </a:r>
            <a:endParaRPr sz="2200">
              <a:solidFill>
                <a:srgbClr val="000000"/>
              </a:solidFill>
              <a:latin typeface="Times New Roman"/>
              <a:ea typeface="Times New Roman"/>
              <a:cs typeface="Times New Roman"/>
              <a:sym typeface="Times New Roman"/>
            </a:endParaRPr>
          </a:p>
          <a:p>
            <a:pPr indent="-368300" lvl="0" marL="457200" rtl="0" algn="just">
              <a:lnSpc>
                <a:spcPct val="100000"/>
              </a:lnSpc>
              <a:spcBef>
                <a:spcPts val="0"/>
              </a:spcBef>
              <a:spcAft>
                <a:spcPts val="0"/>
              </a:spcAft>
              <a:buClr>
                <a:srgbClr val="000000"/>
              </a:buClr>
              <a:buSzPts val="2200"/>
              <a:buFont typeface="Times New Roman"/>
              <a:buChar char="●"/>
            </a:pPr>
            <a:r>
              <a:rPr lang="en" sz="2200">
                <a:solidFill>
                  <a:srgbClr val="000000"/>
                </a:solidFill>
                <a:latin typeface="Times New Roman"/>
                <a:ea typeface="Times New Roman"/>
                <a:cs typeface="Times New Roman"/>
                <a:sym typeface="Times New Roman"/>
              </a:rPr>
              <a:t>The money </a:t>
            </a:r>
            <a:r>
              <a:rPr lang="en" sz="2200">
                <a:solidFill>
                  <a:srgbClr val="000000"/>
                </a:solidFill>
                <a:latin typeface="Times New Roman"/>
                <a:ea typeface="Times New Roman"/>
                <a:cs typeface="Times New Roman"/>
                <a:sym typeface="Times New Roman"/>
              </a:rPr>
              <a:t>transactions</a:t>
            </a:r>
            <a:r>
              <a:rPr lang="en" sz="2200">
                <a:solidFill>
                  <a:srgbClr val="000000"/>
                </a:solidFill>
                <a:latin typeface="Times New Roman"/>
                <a:ea typeface="Times New Roman"/>
                <a:cs typeface="Times New Roman"/>
                <a:sym typeface="Times New Roman"/>
              </a:rPr>
              <a:t> are recorded in the wallet statement</a:t>
            </a:r>
            <a:endParaRPr sz="2200">
              <a:solidFill>
                <a:srgbClr val="000000"/>
              </a:solidFill>
              <a:latin typeface="Times New Roman"/>
              <a:ea typeface="Times New Roman"/>
              <a:cs typeface="Times New Roman"/>
              <a:sym typeface="Times New Roman"/>
            </a:endParaRPr>
          </a:p>
          <a:p>
            <a:pPr indent="-368300" lvl="0" marL="457200" rtl="0" algn="just">
              <a:lnSpc>
                <a:spcPct val="100000"/>
              </a:lnSpc>
              <a:spcBef>
                <a:spcPts val="0"/>
              </a:spcBef>
              <a:spcAft>
                <a:spcPts val="0"/>
              </a:spcAft>
              <a:buClr>
                <a:srgbClr val="000000"/>
              </a:buClr>
              <a:buSzPts val="2200"/>
              <a:buFont typeface="Times New Roman"/>
              <a:buChar char="●"/>
            </a:pPr>
            <a:r>
              <a:rPr lang="en" sz="2200">
                <a:solidFill>
                  <a:srgbClr val="000000"/>
                </a:solidFill>
                <a:latin typeface="Times New Roman"/>
                <a:ea typeface="Times New Roman"/>
                <a:cs typeface="Times New Roman"/>
                <a:sym typeface="Times New Roman"/>
              </a:rPr>
              <a:t>Any changes in work request are shown as notification to the customer</a:t>
            </a:r>
            <a:endParaRPr sz="2200">
              <a:solidFill>
                <a:srgbClr val="000000"/>
              </a:solidFill>
              <a:latin typeface="Times New Roman"/>
              <a:ea typeface="Times New Roman"/>
              <a:cs typeface="Times New Roman"/>
              <a:sym typeface="Times New Roman"/>
            </a:endParaRPr>
          </a:p>
          <a:p>
            <a:pPr indent="-368300" lvl="0" marL="457200" rtl="0" algn="just">
              <a:lnSpc>
                <a:spcPct val="100000"/>
              </a:lnSpc>
              <a:spcBef>
                <a:spcPts val="0"/>
              </a:spcBef>
              <a:spcAft>
                <a:spcPts val="0"/>
              </a:spcAft>
              <a:buClr>
                <a:srgbClr val="000000"/>
              </a:buClr>
              <a:buSzPts val="2200"/>
              <a:buFont typeface="Times New Roman"/>
              <a:buChar char="●"/>
            </a:pPr>
            <a:r>
              <a:rPr lang="en" sz="2200">
                <a:solidFill>
                  <a:srgbClr val="000000"/>
                </a:solidFill>
                <a:latin typeface="Times New Roman"/>
                <a:ea typeface="Times New Roman"/>
                <a:cs typeface="Times New Roman"/>
                <a:sym typeface="Times New Roman"/>
              </a:rPr>
              <a:t>The customer can book the nearest parking spot with the help of google maps</a:t>
            </a:r>
            <a:endParaRPr sz="2200">
              <a:solidFill>
                <a:srgbClr val="000000"/>
              </a:solidFill>
              <a:latin typeface="Times New Roman"/>
              <a:ea typeface="Times New Roman"/>
              <a:cs typeface="Times New Roman"/>
              <a:sym typeface="Times New Roman"/>
            </a:endParaRPr>
          </a:p>
          <a:p>
            <a:pPr indent="-368300" lvl="0" marL="457200" rtl="0" algn="just">
              <a:lnSpc>
                <a:spcPct val="100000"/>
              </a:lnSpc>
              <a:spcBef>
                <a:spcPts val="0"/>
              </a:spcBef>
              <a:spcAft>
                <a:spcPts val="0"/>
              </a:spcAft>
              <a:buClr>
                <a:srgbClr val="000000"/>
              </a:buClr>
              <a:buSzPts val="2200"/>
              <a:buFont typeface="Times New Roman"/>
              <a:buChar char="●"/>
            </a:pPr>
            <a:r>
              <a:rPr lang="en" sz="2200">
                <a:solidFill>
                  <a:srgbClr val="000000"/>
                </a:solidFill>
                <a:latin typeface="Times New Roman"/>
                <a:ea typeface="Times New Roman"/>
                <a:cs typeface="Times New Roman"/>
                <a:sym typeface="Times New Roman"/>
              </a:rPr>
              <a:t>The customer can chat with the event organiser in the chat box of the particular event</a:t>
            </a:r>
            <a:endParaRPr sz="2200">
              <a:solidFill>
                <a:srgbClr val="00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b="1" lang="en" sz="3600"/>
              <a:t>Screenshots</a:t>
            </a:r>
            <a:endParaRPr b="1" sz="3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